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4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0CC"/>
    <a:srgbClr val="E96759"/>
    <a:srgbClr val="F0968C"/>
    <a:srgbClr val="E33D2B"/>
    <a:srgbClr val="FFCC99"/>
    <a:srgbClr val="0065B0"/>
    <a:srgbClr val="235591"/>
    <a:srgbClr val="7BC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922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922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6FAC0EA6-32D5-440B-87DE-6378925A4E03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817"/>
            <a:ext cx="2918831" cy="492921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817"/>
            <a:ext cx="2918831" cy="492921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6ED8CD3D-05D7-4AA5-8285-004CBFB3C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6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0339" tIns="45169" rIns="90339" bIns="451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5"/>
          </a:xfrm>
          <a:prstGeom prst="rect">
            <a:avLst/>
          </a:prstGeom>
        </p:spPr>
        <p:txBody>
          <a:bodyPr vert="horz" lIns="90339" tIns="45169" rIns="90339" bIns="45169" rtlCol="0"/>
          <a:lstStyle>
            <a:lvl1pPr algn="r">
              <a:defRPr sz="1200"/>
            </a:lvl1pPr>
          </a:lstStyle>
          <a:p>
            <a:fld id="{B62BA003-8038-4D36-B598-600A5C3DCEF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9" tIns="45169" rIns="90339" bIns="451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339" tIns="45169" rIns="90339" bIns="4516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3315"/>
          </a:xfrm>
          <a:prstGeom prst="rect">
            <a:avLst/>
          </a:prstGeom>
        </p:spPr>
        <p:txBody>
          <a:bodyPr vert="horz" lIns="90339" tIns="45169" rIns="90339" bIns="451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3315"/>
          </a:xfrm>
          <a:prstGeom prst="rect">
            <a:avLst/>
          </a:prstGeom>
        </p:spPr>
        <p:txBody>
          <a:bodyPr vert="horz" lIns="90339" tIns="45169" rIns="90339" bIns="45169" rtlCol="0" anchor="b"/>
          <a:lstStyle>
            <a:lvl1pPr algn="r">
              <a:defRPr sz="1200"/>
            </a:lvl1pPr>
          </a:lstStyle>
          <a:p>
            <a:fld id="{57A61ABA-8726-473C-B9D5-2A63B37DA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6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4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1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ABA-8726-473C-B9D5-2A63B37DAE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ervice.info/" TargetMode="External"/><Relationship Id="rId3" Type="http://schemas.openxmlformats.org/officeDocument/2006/relationships/image" Target="../media/image13.jpeg"/><Relationship Id="rId7" Type="http://schemas.microsoft.com/office/2007/relationships/hdphoto" Target="../media/hdphoto1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18" Type="http://schemas.openxmlformats.org/officeDocument/2006/relationships/image" Target="../media/image8.png"/><Relationship Id="rId3" Type="http://schemas.openxmlformats.org/officeDocument/2006/relationships/image" Target="../media/image13.jpeg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microsoft.com/office/2007/relationships/hdphoto" Target="../media/hdphoto9.wdp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92696"/>
            <a:ext cx="4752528" cy="31683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Система мониторинга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торгового холодильного оборудования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260648"/>
            <a:ext cx="1872208" cy="626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558463" y="1956185"/>
            <a:ext cx="1402338" cy="1296144"/>
            <a:chOff x="539552" y="1936653"/>
            <a:chExt cx="1402338" cy="129614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45890" y="1936653"/>
              <a:ext cx="1296000" cy="1296144"/>
            </a:xfrm>
            <a:prstGeom prst="rect">
              <a:avLst/>
            </a:prstGeom>
            <a:solidFill>
              <a:srgbClr val="E33D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6" descr="http://www.daily49er.com/wp-content/uploads/2015/08/opinions_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243851"/>
              <a:ext cx="402657" cy="68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://www.daily49er.com/wp-content/uploads/2015/08/opinions_people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216" y="2243851"/>
              <a:ext cx="402657" cy="68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http://www.daily49er.com/wp-content/uploads/2015/08/opinions_people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880" y="2243851"/>
              <a:ext cx="402657" cy="68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664801" y="3435699"/>
            <a:ext cx="1296000" cy="1296144"/>
            <a:chOff x="645890" y="3396634"/>
            <a:chExt cx="1296000" cy="1296144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45890" y="3396634"/>
              <a:ext cx="1296000" cy="1296144"/>
            </a:xfrm>
            <a:prstGeom prst="rect">
              <a:avLst/>
            </a:prstGeom>
            <a:solidFill>
              <a:srgbClr val="E96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8" descr="http://cdns2.freepik.com/free-photo/open-door-with-border_318-4880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744" r="89776">
                          <a14:foregroundMark x1="61981" y1="59744" x2="61981" y2="59744"/>
                          <a14:foregroundMark x1="61981" y1="57987" x2="61981" y2="579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11" y="3594770"/>
              <a:ext cx="842342" cy="842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664801" y="476671"/>
            <a:ext cx="1296000" cy="1296144"/>
            <a:chOff x="645890" y="476672"/>
            <a:chExt cx="1296000" cy="129614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45890" y="476672"/>
              <a:ext cx="1296000" cy="1296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22" descr="http://www.bsc-engineering.ru/images/558148445bb3d.pn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06" y="692696"/>
              <a:ext cx="845854" cy="90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71"/>
          <p:cNvSpPr/>
          <p:nvPr/>
        </p:nvSpPr>
        <p:spPr>
          <a:xfrm>
            <a:off x="6948264" y="260648"/>
            <a:ext cx="1872208" cy="626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7236440" y="1988840"/>
            <a:ext cx="1296000" cy="1296144"/>
            <a:chOff x="7236440" y="1936653"/>
            <a:chExt cx="1296000" cy="129614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236440" y="1936653"/>
              <a:ext cx="1296000" cy="1296144"/>
            </a:xfrm>
            <a:prstGeom prst="rect">
              <a:avLst/>
            </a:prstGeom>
            <a:solidFill>
              <a:srgbClr val="E33D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16" descr="http://www.amyelectrical.com.au/images/plu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269" y="2348880"/>
              <a:ext cx="850305" cy="85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7236440" y="2059185"/>
              <a:ext cx="81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Black" pitchFamily="34" charset="0"/>
                </a:rPr>
                <a:t>220</a:t>
              </a:r>
              <a:r>
                <a:rPr lang="en-US" dirty="0" smtClean="0">
                  <a:latin typeface="Arial Black" pitchFamily="34" charset="0"/>
                </a:rPr>
                <a:t>V</a:t>
              </a:r>
              <a:endParaRPr lang="ru-RU" dirty="0">
                <a:latin typeface="Arial Black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236440" y="3501008"/>
            <a:ext cx="1296000" cy="1296144"/>
          </a:xfrm>
          <a:prstGeom prst="rect">
            <a:avLst/>
          </a:prstGeom>
          <a:solidFill>
            <a:srgbClr val="E96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7236440" y="5013176"/>
            <a:ext cx="1296000" cy="1296144"/>
            <a:chOff x="7236440" y="4856614"/>
            <a:chExt cx="1296000" cy="129614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236440" y="4856614"/>
              <a:ext cx="1296000" cy="1296144"/>
            </a:xfrm>
            <a:prstGeom prst="rect">
              <a:avLst/>
            </a:prstGeom>
            <a:solidFill>
              <a:srgbClr val="F09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20" descr="http://svoiludira.ru/pic/small-1054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380" y="5596784"/>
              <a:ext cx="993194" cy="43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69" y="5971055"/>
            <a:ext cx="2291175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64801" y="4940950"/>
            <a:ext cx="1296000" cy="1368369"/>
            <a:chOff x="664801" y="4940950"/>
            <a:chExt cx="1296000" cy="1368369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664801" y="5013175"/>
              <a:ext cx="1296000" cy="1296144"/>
              <a:chOff x="645890" y="4856614"/>
              <a:chExt cx="1296000" cy="129614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645890" y="4856614"/>
                <a:ext cx="1296000" cy="1296144"/>
              </a:xfrm>
              <a:prstGeom prst="rect">
                <a:avLst/>
              </a:prstGeom>
              <a:solidFill>
                <a:srgbClr val="F096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6" name="Группа 65"/>
              <p:cNvGrpSpPr/>
              <p:nvPr/>
            </p:nvGrpSpPr>
            <p:grpSpPr>
              <a:xfrm>
                <a:off x="838125" y="5377851"/>
                <a:ext cx="881261" cy="558884"/>
                <a:chOff x="3707903" y="697331"/>
                <a:chExt cx="881261" cy="558884"/>
              </a:xfrm>
            </p:grpSpPr>
            <p:sp>
              <p:nvSpPr>
                <p:cNvPr id="69" name="Прямоугольник 68"/>
                <p:cNvSpPr/>
                <p:nvPr/>
              </p:nvSpPr>
              <p:spPr>
                <a:xfrm>
                  <a:off x="3707903" y="1193437"/>
                  <a:ext cx="881261" cy="627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3707903" y="697331"/>
                  <a:ext cx="881261" cy="627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2052" name="Picture 4" descr="https://fpimage.cdnpk.net/free-icon/cola-can_318-5086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9744" r="89776">
                          <a14:foregroundMark x1="46645" y1="45048" x2="46645" y2="45048"/>
                          <a14:foregroundMark x1="37220" y1="43131" x2="37220" y2="43131"/>
                          <a14:foregroundMark x1="57827" y1="37700" x2="57827" y2="37700"/>
                          <a14:foregroundMark x1="68211" y1="39297" x2="68211" y2="39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36" y="5661248"/>
              <a:ext cx="394349" cy="39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1332918" y="4940950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1088993" y="4940950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840964" y="4956206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7236440" y="371795"/>
            <a:ext cx="1315881" cy="1401021"/>
            <a:chOff x="7236440" y="371795"/>
            <a:chExt cx="1315881" cy="1401021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7236440" y="476672"/>
              <a:ext cx="1296000" cy="1296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 rot="20346697">
              <a:off x="7299990" y="1168489"/>
              <a:ext cx="720080" cy="489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5400000">
              <a:off x="7947677" y="880140"/>
              <a:ext cx="720080" cy="489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2" descr="http://static.wixstatic.com/media/80eed7_bed665e8321b46f7926e77bbbaf23e7d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528" y="371795"/>
              <a:ext cx="698893" cy="69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https://fpimage.cdnpk.net/free-icon/cola-can_318-50867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9744" r="89776">
                          <a14:foregroundMark x1="46645" y1="45048" x2="46645" y2="45048"/>
                          <a14:foregroundMark x1="37220" y1="43131" x2="37220" y2="43131"/>
                          <a14:foregroundMark x1="57827" y1="37700" x2="57827" y2="37700"/>
                          <a14:foregroundMark x1="68211" y1="39297" x2="68211" y2="39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1637">
              <a:off x="7307113" y="1287609"/>
              <a:ext cx="394349" cy="39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8198906" y="859119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https://fpimage.cdnpk.net/free-icon/cola-can_318-50867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9744" r="89776">
                          <a14:foregroundMark x1="46645" y1="45048" x2="46645" y2="45048"/>
                          <a14:foregroundMark x1="37220" y1="43131" x2="37220" y2="43131"/>
                          <a14:foregroundMark x1="57827" y1="37700" x2="57827" y2="37700"/>
                          <a14:foregroundMark x1="68211" y1="39297" x2="68211" y2="39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1637">
              <a:off x="7605660" y="1166205"/>
              <a:ext cx="394349" cy="39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6" name="Picture 18" descr="http://interiordesigntips.xyz/wp-content/uploads/2015/02/blank-security-badg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031" b="89941" l="10000" r="90000">
                        <a14:foregroundMark x1="50313" y1="14063" x2="50313" y2="14063"/>
                        <a14:foregroundMark x1="50703" y1="17090" x2="50703" y2="17090"/>
                        <a14:foregroundMark x1="50703" y1="20215" x2="50703" y2="20215"/>
                        <a14:foregroundMark x1="48047" y1="19043" x2="48047" y2="19043"/>
                        <a14:foregroundMark x1="49141" y1="15332" x2="49141" y2="15332"/>
                        <a14:foregroundMark x1="50469" y1="12500" x2="50469" y2="12500"/>
                        <a14:foregroundMark x1="52109" y1="12305" x2="52109" y2="12305"/>
                        <a14:foregroundMark x1="51875" y1="18164" x2="51875" y2="18164"/>
                        <a14:foregroundMark x1="51719" y1="21484" x2="51719" y2="21484"/>
                        <a14:foregroundMark x1="50313" y1="24316" x2="50313" y2="24316"/>
                        <a14:foregroundMark x1="48594" y1="23633" x2="48594" y2="23633"/>
                        <a14:foregroundMark x1="33047" y1="37695" x2="33047" y2="3769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87" y="5013458"/>
            <a:ext cx="842697" cy="6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http://icon-icons.com/icons2/38/PNG/512/geofence_540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35" y="3612408"/>
            <a:ext cx="1003410" cy="100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1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leanpub.com/site_images/leaflet-tips-and-tricks/leanpub_info-circ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80800"/>
              </p:ext>
            </p:extLst>
          </p:nvPr>
        </p:nvGraphicFramePr>
        <p:xfrm>
          <a:off x="454105" y="237251"/>
          <a:ext cx="8288091" cy="538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6"/>
                <a:gridCol w="1446429"/>
                <a:gridCol w="5970396"/>
              </a:tblGrid>
              <a:tr h="781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1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Какая информация считывается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каждый момент времени мы имеем информацию о наличии либо отсутствии напряжения в сети питания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6703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Периодичность измерения параметра</a:t>
                      </a: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Контроль наличия питания происходит в постоянном цикле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7283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каком виде считывается</a:t>
                      </a:r>
                      <a:r>
                        <a:rPr lang="ru-RU" sz="1400" baseline="0" dirty="0" smtClean="0"/>
                        <a:t>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Информация приходит в контроллер в виде цифрового сигнала с уровнем логической единицы: 5В – 1 – питание</a:t>
                      </a:r>
                      <a:r>
                        <a:rPr lang="ru-RU" sz="1400" baseline="0" dirty="0" smtClean="0"/>
                        <a:t> в сети отсутствует</a:t>
                      </a:r>
                      <a:r>
                        <a:rPr lang="ru-RU" sz="1400" dirty="0" smtClean="0"/>
                        <a:t>, 0В – 0 – питание есть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7889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какой вид преобразуется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При поступлении сигнала об отсутствии питания в массив производится запись о новом событии и в клиентском ПО выставляется флажок «Тревожное событие»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5666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Связь</a:t>
                      </a:r>
                      <a:r>
                        <a:rPr lang="ru-RU" sz="1400" baseline="0" dirty="0" smtClean="0"/>
                        <a:t> с другими измеряемыми параметрами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</a:rPr>
                        <a:t> возникновении тревожного события «Отсутствует питание в сети» происходит обновления массива данных со всех датчиков системы.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8838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Применение</a:t>
                      </a:r>
                      <a:r>
                        <a:rPr lang="ru-RU" sz="1400" baseline="0" dirty="0" smtClean="0"/>
                        <a:t> полученной информации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холодильного оборудование отсутствие питания в сети является событием критическим, требующим самой быстрой реакции персонала для принятия мер по снижению риска порчи товара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fontsaddict.com/images/icons/png/52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0" y="1844824"/>
            <a:ext cx="46157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598341" y="2518748"/>
            <a:ext cx="648000" cy="648000"/>
            <a:chOff x="2689820" y="1487110"/>
            <a:chExt cx="4762500" cy="4762500"/>
          </a:xfrm>
        </p:grpSpPr>
        <p:sp>
          <p:nvSpPr>
            <p:cNvPr id="12" name="Овал 11"/>
            <p:cNvSpPr/>
            <p:nvPr/>
          </p:nvSpPr>
          <p:spPr>
            <a:xfrm>
              <a:off x="3851920" y="2276872"/>
              <a:ext cx="2878530" cy="2952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6" descr="https://leanpub.com/site_images/leaflet-tips-and-tricks/leanpub_info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820" y="148711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://dl22.fotosklad.org.ua/20110227/preview-photo/My%20Compute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b="4137"/>
          <a:stretch/>
        </p:blipFill>
        <p:spPr bwMode="auto">
          <a:xfrm>
            <a:off x="546276" y="3429000"/>
            <a:ext cx="714286" cy="4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614281" y="4237619"/>
            <a:ext cx="576064" cy="25020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is4.mzstatic.com/image/pf/us/r30/Purple/v4/e7/d3/6d/e7d36d22-422a-4fc2-5f1a-4577087a7306/mzl.mgdtvkcd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t="27132"/>
          <a:stretch/>
        </p:blipFill>
        <p:spPr bwMode="auto">
          <a:xfrm>
            <a:off x="625452" y="4856271"/>
            <a:ext cx="55372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434448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Контроль наличия напряжения в сети питания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17" name="Picture 16" descr="http://www.amyelectrical.com.au/images/plu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84" y="1208792"/>
            <a:ext cx="425153" cy="4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2569" y="1077987"/>
            <a:ext cx="818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itchFamily="34" charset="0"/>
              </a:rPr>
              <a:t>220</a:t>
            </a:r>
            <a:r>
              <a:rPr lang="en-US" sz="1100" dirty="0" smtClean="0">
                <a:latin typeface="Arial Black" pitchFamily="34" charset="0"/>
              </a:rPr>
              <a:t>V</a:t>
            </a:r>
            <a:endParaRPr lang="ru-RU" sz="1100" dirty="0">
              <a:latin typeface="Arial Black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333725"/>
            <a:ext cx="540000" cy="540000"/>
            <a:chOff x="-1404664" y="1139595"/>
            <a:chExt cx="540000" cy="54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1404664" y="1139595"/>
              <a:ext cx="540000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314684" y="116391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itchFamily="34" charset="0"/>
                </a:rPr>
                <a:t>6</a:t>
              </a:r>
            </a:p>
          </p:txBody>
        </p:sp>
      </p:grpSp>
      <p:pic>
        <p:nvPicPr>
          <p:cNvPr id="22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3" y="6453376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8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leanpub.com/site_images/leaflet-tips-and-tricks/leanpub_info-circ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445340"/>
              </p:ext>
            </p:extLst>
          </p:nvPr>
        </p:nvGraphicFramePr>
        <p:xfrm>
          <a:off x="454105" y="237251"/>
          <a:ext cx="8288092" cy="614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551"/>
                <a:gridCol w="1368152"/>
                <a:gridCol w="5898389"/>
              </a:tblGrid>
              <a:tr h="781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78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Получение координат </a:t>
                      </a:r>
                      <a:r>
                        <a:rPr lang="ru-RU" sz="1400" dirty="0" err="1" smtClean="0"/>
                        <a:t>геопозиции</a:t>
                      </a:r>
                      <a:r>
                        <a:rPr lang="ru-RU" sz="1400" dirty="0" smtClean="0"/>
                        <a:t> со спутников </a:t>
                      </a:r>
                      <a:r>
                        <a:rPr lang="en-US" sz="1400" dirty="0" smtClean="0"/>
                        <a:t>GPS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Чтение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информации о местоположении устройства производится с помощью модуля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GPS shield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 выносной антенной. Точность координат выводится до четвертого знака после запятой.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6703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Применение полученной информации</a:t>
                      </a: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Полученная информация позволит контролировать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местонахождение оборудования, а в случае кражи холодильника поможет отследить , куда именно перемещается устройство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7283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967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4951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Чтение метки торгового представителя и серийного № оборудования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Возможно оснастить холодильное оборудование устройством для идентификации торгового представителя.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Чтение идентификационной информации об устройстве происходит в момент запуска контроллера и отправляется каждый раз на сервер при обновлении массива данных, полученных со всех датчиков системы.</a:t>
                      </a:r>
                      <a:endParaRPr lang="ru-RU" sz="14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Применение полученной информации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</a:rPr>
                        <a:t>Данная информация необходима для контроля работы торговых представителей и </a:t>
                      </a: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</a:rPr>
                        <a:t>быстрой идентификации устройства в системе мониторинга.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</a:tbl>
          </a:graphicData>
        </a:graphic>
      </p:graphicFrame>
      <p:pic>
        <p:nvPicPr>
          <p:cNvPr id="1032" name="Picture 8" descr="http://is4.mzstatic.com/image/pf/us/r30/Purple/v4/e7/d3/6d/e7d36d22-422a-4fc2-5f1a-4577087a7306/mzl.mgdtvkc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t="27132"/>
          <a:stretch/>
        </p:blipFill>
        <p:spPr bwMode="auto">
          <a:xfrm>
            <a:off x="692188" y="2564904"/>
            <a:ext cx="55372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6532" y="332656"/>
            <a:ext cx="641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Контроль </a:t>
            </a:r>
            <a:r>
              <a:rPr lang="ru-RU" sz="1600" b="1" dirty="0" err="1" smtClean="0">
                <a:latin typeface="Arial Black" pitchFamily="34" charset="0"/>
              </a:rPr>
              <a:t>геопозиции</a:t>
            </a:r>
            <a:r>
              <a:rPr lang="ru-RU" sz="1600" b="1" dirty="0" smtClean="0">
                <a:latin typeface="Arial Black" pitchFamily="34" charset="0"/>
              </a:rPr>
              <a:t> холодильника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333725"/>
            <a:ext cx="540000" cy="540000"/>
            <a:chOff x="-1404664" y="1139595"/>
            <a:chExt cx="540000" cy="54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1404664" y="1139595"/>
              <a:ext cx="540000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314684" y="116391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 Black" pitchFamily="34" charset="0"/>
                </a:rPr>
                <a:t>7</a:t>
              </a:r>
              <a:endParaRPr lang="ru-RU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pic>
        <p:nvPicPr>
          <p:cNvPr id="26" name="Picture 18" descr="http://interiordesigntips.xyz/wp-content/uploads/2015/02/blank-security-bad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31" b="89941" l="10000" r="90000">
                        <a14:foregroundMark x1="50313" y1="14063" x2="50313" y2="14063"/>
                        <a14:foregroundMark x1="50703" y1="17090" x2="50703" y2="17090"/>
                        <a14:foregroundMark x1="50703" y1="20215" x2="50703" y2="20215"/>
                        <a14:foregroundMark x1="48047" y1="19043" x2="48047" y2="19043"/>
                        <a14:foregroundMark x1="49141" y1="15332" x2="49141" y2="15332"/>
                        <a14:foregroundMark x1="50469" y1="12500" x2="50469" y2="12500"/>
                        <a14:foregroundMark x1="52109" y1="12305" x2="52109" y2="12305"/>
                        <a14:foregroundMark x1="51875" y1="18164" x2="51875" y2="18164"/>
                        <a14:foregroundMark x1="51719" y1="21484" x2="51719" y2="21484"/>
                        <a14:foregroundMark x1="50313" y1="24316" x2="50313" y2="24316"/>
                        <a14:foregroundMark x1="48594" y1="23633" x2="48594" y2="23633"/>
                        <a14:foregroundMark x1="33047" y1="37695" x2="33047" y2="3769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3" y="4365104"/>
            <a:ext cx="550313" cy="4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http://svoiludira.ru/pic/small-10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8419"/>
            <a:ext cx="7453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is4.mzstatic.com/image/pf/us/r30/Purple/v4/e7/d3/6d/e7d36d22-422a-4fc2-5f1a-4577087a7306/mzl.mgdtvkc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t="27132"/>
          <a:stretch/>
        </p:blipFill>
        <p:spPr bwMode="auto">
          <a:xfrm>
            <a:off x="744314" y="5589240"/>
            <a:ext cx="55372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05910" y="3284984"/>
            <a:ext cx="540000" cy="540000"/>
            <a:chOff x="-1404664" y="1139595"/>
            <a:chExt cx="540000" cy="540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-1404664" y="1139595"/>
              <a:ext cx="540000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314684" y="116391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itchFamily="34" charset="0"/>
                </a:rPr>
                <a:t>8</a:t>
              </a:r>
            </a:p>
          </p:txBody>
        </p:sp>
      </p:grpSp>
      <p:pic>
        <p:nvPicPr>
          <p:cNvPr id="17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3" y="6381328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07704" y="3284984"/>
            <a:ext cx="641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Чтение метки торгового представителя, чтение серийного номера оборудования</a:t>
            </a:r>
          </a:p>
        </p:txBody>
      </p:sp>
      <p:pic>
        <p:nvPicPr>
          <p:cNvPr id="24" name="Picture 4" descr="http://icon-icons.com/icons2/38/PNG/512/geofence_54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35292" cy="73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6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9" y="33827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Информация</a:t>
            </a:r>
          </a:p>
          <a:p>
            <a:r>
              <a:rPr lang="ru-RU" b="1" dirty="0" smtClean="0">
                <a:latin typeface="Arial Black" pitchFamily="34" charset="0"/>
              </a:rPr>
              <a:t>о компании-разработчике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67543" y="259962"/>
            <a:ext cx="3600401" cy="2448958"/>
            <a:chOff x="179511" y="188640"/>
            <a:chExt cx="3600401" cy="2448958"/>
          </a:xfrm>
        </p:grpSpPr>
        <p:pic>
          <p:nvPicPr>
            <p:cNvPr id="3075" name="Picture 3" descr="C:\Users\Ivanova_OV.NSC\Desktop\Изображения\Разные презентации и рисунки\our-compan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188640"/>
              <a:ext cx="3600401" cy="24489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3" name="TextBox 2"/>
            <p:cNvSpPr txBox="1"/>
            <p:nvPr/>
          </p:nvSpPr>
          <p:spPr>
            <a:xfrm>
              <a:off x="576803" y="459523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latin typeface="Arial Black" pitchFamily="34" charset="0"/>
                </a:rPr>
                <a:t>Сетевая</a:t>
              </a:r>
            </a:p>
            <a:p>
              <a:r>
                <a:rPr lang="ru-RU" sz="800" dirty="0" smtClean="0">
                  <a:latin typeface="Arial Black" pitchFamily="34" charset="0"/>
                </a:rPr>
                <a:t>Сервисная</a:t>
              </a:r>
            </a:p>
            <a:p>
              <a:r>
                <a:rPr lang="ru-RU" sz="800" dirty="0" smtClean="0">
                  <a:latin typeface="Arial Black" pitchFamily="34" charset="0"/>
                </a:rPr>
                <a:t>Компания</a:t>
              </a:r>
              <a:endParaRPr lang="ru-RU" sz="800" dirty="0">
                <a:latin typeface="Arial Black" pitchFamily="34" charset="0"/>
              </a:endParaRPr>
            </a:p>
          </p:txBody>
        </p:sp>
        <p:pic>
          <p:nvPicPr>
            <p:cNvPr id="38" name="Picture 2" descr="D:\Работа\ССК\Описания деятельности\Картинки\Лого на русском длинный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16"/>
            <a:stretch/>
          </p:blipFill>
          <p:spPr bwMode="auto">
            <a:xfrm>
              <a:off x="1584915" y="1678414"/>
              <a:ext cx="86538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/>
          <p:cNvSpPr txBox="1"/>
          <p:nvPr/>
        </p:nvSpPr>
        <p:spPr>
          <a:xfrm>
            <a:off x="332600" y="2795444"/>
            <a:ext cx="8559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Сегодня </a:t>
            </a:r>
            <a:r>
              <a:rPr lang="ru-RU" sz="1600" dirty="0"/>
              <a:t>компания обеспечивает сервисом </a:t>
            </a:r>
            <a:r>
              <a:rPr lang="ru-RU" sz="1600" dirty="0" smtClean="0"/>
              <a:t>68 </a:t>
            </a:r>
            <a:r>
              <a:rPr lang="ru-RU" sz="1600" dirty="0"/>
              <a:t>городов Юга России, на обслуживании находится более </a:t>
            </a:r>
            <a:r>
              <a:rPr lang="ru-RU" sz="1600" dirty="0" smtClean="0"/>
              <a:t>3500 </a:t>
            </a:r>
            <a:r>
              <a:rPr lang="ru-RU" sz="1600" dirty="0"/>
              <a:t>банковских устройств </a:t>
            </a:r>
            <a:r>
              <a:rPr lang="ru-RU" sz="1600" dirty="0" smtClean="0"/>
              <a:t>самообслуживания и более 11000 единиц </a:t>
            </a:r>
            <a:r>
              <a:rPr lang="en-US" sz="1600" dirty="0" smtClean="0"/>
              <a:t>POS</a:t>
            </a:r>
            <a:r>
              <a:rPr lang="ru-RU" sz="1600" dirty="0" smtClean="0"/>
              <a:t>-терминального оборудования.</a:t>
            </a:r>
            <a:endParaRPr lang="ru-RU" sz="1600" dirty="0"/>
          </a:p>
          <a:p>
            <a:pPr algn="just"/>
            <a:r>
              <a:rPr lang="ru-RU" sz="1600" dirty="0" smtClean="0"/>
              <a:t>      Кроме </a:t>
            </a:r>
            <a:r>
              <a:rPr lang="ru-RU" sz="1600" dirty="0"/>
              <a:t>услуг по монтажу и сервису, </a:t>
            </a:r>
            <a:r>
              <a:rPr lang="ru-RU" sz="1600" dirty="0" smtClean="0"/>
              <a:t>«</a:t>
            </a:r>
            <a:r>
              <a:rPr lang="ru-RU" sz="1600" dirty="0"/>
              <a:t>Сетевая Сервисная Компания» имеет компетенции, подтвержденные успешным </a:t>
            </a:r>
            <a:r>
              <a:rPr lang="ru-RU" sz="1600" dirty="0" smtClean="0"/>
              <a:t>семилетним опытом</a:t>
            </a:r>
            <a:r>
              <a:rPr lang="ru-RU" sz="1600" dirty="0"/>
              <a:t>, по </a:t>
            </a:r>
            <a:r>
              <a:rPr lang="ru-RU" sz="1600" dirty="0" smtClean="0"/>
              <a:t>разработке комплексных </a:t>
            </a:r>
            <a:r>
              <a:rPr lang="ru-RU" sz="1600" dirty="0"/>
              <a:t>IT </a:t>
            </a:r>
            <a:r>
              <a:rPr lang="ru-RU" sz="1600" dirty="0" smtClean="0"/>
              <a:t>и инженерных решений </a:t>
            </a:r>
            <a:r>
              <a:rPr lang="ru-RU" sz="1600" dirty="0"/>
              <a:t>для потребителей любого сегмента рынка</a:t>
            </a:r>
            <a:r>
              <a:rPr lang="ru-RU" sz="1600" dirty="0" smtClean="0"/>
              <a:t>.</a:t>
            </a:r>
          </a:p>
          <a:p>
            <a:pPr indent="265113" algn="just"/>
            <a:r>
              <a:rPr lang="ru-RU" sz="1600" dirty="0" smtClean="0"/>
              <a:t>В 2015 году стартовало новое направление – продажа товаров и услуг с помощью автоматизированных систем – торговых автоматов (</a:t>
            </a:r>
            <a:r>
              <a:rPr lang="ru-RU" sz="1600" dirty="0" err="1" smtClean="0"/>
              <a:t>вендинговый</a:t>
            </a:r>
            <a:r>
              <a:rPr lang="ru-RU" sz="1600" dirty="0" smtClean="0"/>
              <a:t> бизнес).</a:t>
            </a:r>
            <a:endParaRPr lang="ru-RU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4119011" y="1023895"/>
            <a:ext cx="4773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Одним </a:t>
            </a:r>
            <a:r>
              <a:rPr lang="ru-RU" sz="1600" dirty="0"/>
              <a:t>из основных направлений деятельности «Сетевой Сервисной Компании» является проектирование, монтаж и обслуживания интегрированных систем безопасности </a:t>
            </a:r>
            <a:r>
              <a:rPr lang="ru-RU" sz="1600" dirty="0" smtClean="0"/>
              <a:t>на </a:t>
            </a:r>
            <a:r>
              <a:rPr lang="ru-RU" sz="1600" dirty="0"/>
              <a:t>крупных промышленных и торговых объектах. </a:t>
            </a:r>
            <a:endParaRPr lang="ru-RU" sz="1600" dirty="0" smtClean="0"/>
          </a:p>
          <a:p>
            <a:pPr algn="just"/>
            <a:r>
              <a:rPr lang="ru-RU" sz="1600" dirty="0"/>
              <a:t> «ССК» - лидер Юга России на рынке комплексного технического обслуживания банковских устройств. </a:t>
            </a:r>
          </a:p>
        </p:txBody>
      </p:sp>
      <p:pic>
        <p:nvPicPr>
          <p:cNvPr id="3077" name="Picture 5" descr="http://prazdnik.tmweb.ru/images/contac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9" y="5047714"/>
            <a:ext cx="880092" cy="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519" y="4901691"/>
            <a:ext cx="297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ООО «Сетевая Сервисная Компания»</a:t>
            </a:r>
            <a:endParaRPr lang="en-US" b="1" dirty="0" smtClean="0"/>
          </a:p>
          <a:p>
            <a:r>
              <a:rPr lang="en-US" u="sng" dirty="0">
                <a:hlinkClick r:id="rId8"/>
              </a:rPr>
              <a:t>www.nservice.info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5082" y="5927806"/>
            <a:ext cx="382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Г. Ростов-на-Дону, ул. Днепропетровская, 50г</a:t>
            </a:r>
          </a:p>
          <a:p>
            <a:r>
              <a:rPr lang="ru-RU" sz="1400" b="1" dirty="0" smtClean="0"/>
              <a:t>(863)-207-24-09, </a:t>
            </a:r>
            <a:r>
              <a:rPr lang="en-US" sz="1400" b="1" dirty="0" smtClean="0"/>
              <a:t>o.ivanova@nservice.info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5521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1953418" y="2252010"/>
            <a:ext cx="1495147" cy="900000"/>
            <a:chOff x="1941887" y="2168960"/>
            <a:chExt cx="1495147" cy="900000"/>
          </a:xfrm>
        </p:grpSpPr>
        <p:sp>
          <p:nvSpPr>
            <p:cNvPr id="20" name="Стрелка вправо 19"/>
            <p:cNvSpPr/>
            <p:nvPr/>
          </p:nvSpPr>
          <p:spPr>
            <a:xfrm rot="10800000">
              <a:off x="1941887" y="2168960"/>
              <a:ext cx="1495147" cy="900000"/>
            </a:xfrm>
            <a:prstGeom prst="rightArrow">
              <a:avLst/>
            </a:prstGeom>
            <a:solidFill>
              <a:srgbClr val="F09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2441" y="2373742"/>
              <a:ext cx="134936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/>
                <a:t>Мониторинг количества проходов возле холодильника</a:t>
              </a:r>
              <a:endParaRPr lang="ru-RU" sz="900" b="1" dirty="0"/>
            </a:p>
          </p:txBody>
        </p:sp>
      </p:grpSp>
      <p:sp>
        <p:nvSpPr>
          <p:cNvPr id="39" name="Стрелка вправо 38"/>
          <p:cNvSpPr/>
          <p:nvPr/>
        </p:nvSpPr>
        <p:spPr>
          <a:xfrm rot="10800000">
            <a:off x="1941890" y="1118979"/>
            <a:ext cx="1495147" cy="900000"/>
          </a:xfrm>
          <a:prstGeom prst="rightArrow">
            <a:avLst/>
          </a:prstGeom>
          <a:solidFill>
            <a:srgbClr val="F0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083972" y="1304664"/>
            <a:ext cx="14799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Мониторинг температуры холодильной камеры</a:t>
            </a:r>
            <a:endParaRPr lang="ru-RU" sz="900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953418" y="3379276"/>
            <a:ext cx="1545192" cy="900000"/>
            <a:chOff x="1941887" y="2168960"/>
            <a:chExt cx="1545192" cy="900000"/>
          </a:xfrm>
        </p:grpSpPr>
        <p:sp>
          <p:nvSpPr>
            <p:cNvPr id="42" name="Стрелка вправо 41"/>
            <p:cNvSpPr/>
            <p:nvPr/>
          </p:nvSpPr>
          <p:spPr>
            <a:xfrm rot="10800000">
              <a:off x="1941887" y="2168960"/>
              <a:ext cx="1495147" cy="900000"/>
            </a:xfrm>
            <a:prstGeom prst="rightArrow">
              <a:avLst/>
            </a:prstGeom>
            <a:solidFill>
              <a:srgbClr val="F09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37718" y="2345764"/>
              <a:ext cx="134936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/>
                <a:t>Подсчет количества открываний двери холодильника</a:t>
              </a:r>
              <a:endParaRPr lang="ru-RU" sz="900" b="1" dirty="0"/>
            </a:p>
          </p:txBody>
        </p:sp>
      </p:grpSp>
      <p:sp>
        <p:nvSpPr>
          <p:cNvPr id="45" name="Стрелка вправо 44"/>
          <p:cNvSpPr/>
          <p:nvPr/>
        </p:nvSpPr>
        <p:spPr>
          <a:xfrm rot="10800000">
            <a:off x="1953418" y="4519962"/>
            <a:ext cx="1495147" cy="900000"/>
          </a:xfrm>
          <a:prstGeom prst="rightArrow">
            <a:avLst/>
          </a:prstGeom>
          <a:solidFill>
            <a:srgbClr val="F0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290294" y="4702624"/>
            <a:ext cx="116929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Мониторинг</a:t>
            </a:r>
          </a:p>
          <a:p>
            <a:pPr algn="ctr"/>
            <a:r>
              <a:rPr lang="ru-RU" sz="900" b="1" dirty="0" smtClean="0"/>
              <a:t>загрузки полок товаром</a:t>
            </a:r>
            <a:endParaRPr lang="ru-RU" sz="900" b="1" dirty="0"/>
          </a:p>
        </p:txBody>
      </p:sp>
      <p:sp>
        <p:nvSpPr>
          <p:cNvPr id="77" name="Стрелка углом вверх 76"/>
          <p:cNvSpPr/>
          <p:nvPr/>
        </p:nvSpPr>
        <p:spPr>
          <a:xfrm rot="10800000" flipH="1">
            <a:off x="8522096" y="1095681"/>
            <a:ext cx="504024" cy="5432021"/>
          </a:xfrm>
          <a:prstGeom prst="bentUpArrow">
            <a:avLst>
              <a:gd name="adj1" fmla="val 25000"/>
              <a:gd name="adj2" fmla="val 21466"/>
              <a:gd name="adj3" fmla="val 25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7037" y="1344469"/>
            <a:ext cx="2304256" cy="3848131"/>
          </a:xfrm>
          <a:prstGeom prst="rect">
            <a:avLst/>
          </a:prstGeom>
          <a:solidFill>
            <a:srgbClr val="F0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539552" y="1936653"/>
            <a:ext cx="1402338" cy="1296144"/>
            <a:chOff x="539552" y="1936653"/>
            <a:chExt cx="1402338" cy="129614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45890" y="1936653"/>
              <a:ext cx="1296000" cy="1296144"/>
            </a:xfrm>
            <a:prstGeom prst="rect">
              <a:avLst/>
            </a:prstGeom>
            <a:solidFill>
              <a:srgbClr val="E33D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http://www.daily49er.com/wp-content/uploads/2015/08/opinions_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243851"/>
              <a:ext cx="402657" cy="68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www.daily49er.com/wp-content/uploads/2015/08/opinions_peopl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216" y="2243851"/>
              <a:ext cx="402657" cy="68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www.daily49er.com/wp-content/uploads/2015/08/opinions_people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880" y="2243851"/>
              <a:ext cx="402657" cy="68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645890" y="3396634"/>
            <a:ext cx="1296000" cy="1296144"/>
            <a:chOff x="645890" y="3396634"/>
            <a:chExt cx="1296000" cy="1296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45890" y="3396634"/>
              <a:ext cx="1296000" cy="1296144"/>
            </a:xfrm>
            <a:prstGeom prst="rect">
              <a:avLst/>
            </a:prstGeom>
            <a:solidFill>
              <a:srgbClr val="E96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http://cdns2.freepik.com/free-photo/open-door-with-border_318-4880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744" r="89776">
                          <a14:foregroundMark x1="61981" y1="59744" x2="61981" y2="59744"/>
                          <a14:foregroundMark x1="61981" y1="57987" x2="61981" y2="579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11" y="3594770"/>
              <a:ext cx="842342" cy="842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Группа 80"/>
          <p:cNvGrpSpPr/>
          <p:nvPr/>
        </p:nvGrpSpPr>
        <p:grpSpPr>
          <a:xfrm>
            <a:off x="7236440" y="1936653"/>
            <a:ext cx="1296000" cy="1296144"/>
            <a:chOff x="7236440" y="1936653"/>
            <a:chExt cx="1296000" cy="129614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36440" y="1936653"/>
              <a:ext cx="1296000" cy="1296144"/>
            </a:xfrm>
            <a:prstGeom prst="rect">
              <a:avLst/>
            </a:prstGeom>
            <a:solidFill>
              <a:srgbClr val="E33D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 descr="http://www.amyelectrical.com.au/images/plu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269" y="2348880"/>
              <a:ext cx="850305" cy="85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236440" y="2059185"/>
              <a:ext cx="81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Black" pitchFamily="34" charset="0"/>
                </a:rPr>
                <a:t>220</a:t>
              </a:r>
              <a:r>
                <a:rPr lang="en-US" dirty="0" smtClean="0">
                  <a:latin typeface="Arial Black" pitchFamily="34" charset="0"/>
                </a:rPr>
                <a:t>V</a:t>
              </a:r>
              <a:endParaRPr lang="ru-RU" dirty="0">
                <a:latin typeface="Arial Black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236440" y="3396634"/>
            <a:ext cx="1296000" cy="1296144"/>
          </a:xfrm>
          <a:prstGeom prst="rect">
            <a:avLst/>
          </a:prstGeom>
          <a:solidFill>
            <a:srgbClr val="E96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7236440" y="4856614"/>
            <a:ext cx="1296000" cy="1296144"/>
            <a:chOff x="7236440" y="4856614"/>
            <a:chExt cx="1296000" cy="129614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236440" y="4856614"/>
              <a:ext cx="1296000" cy="1296144"/>
            </a:xfrm>
            <a:prstGeom prst="rect">
              <a:avLst/>
            </a:prstGeom>
            <a:solidFill>
              <a:srgbClr val="F09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 descr="http://svoiludira.ru/pic/small-1054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474" y="5614185"/>
              <a:ext cx="931666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645890" y="476672"/>
            <a:ext cx="1296000" cy="1296144"/>
            <a:chOff x="645890" y="476672"/>
            <a:chExt cx="1296000" cy="12961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5890" y="476672"/>
              <a:ext cx="1296000" cy="1296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 descr="http://www.bsc-engineering.ru/images/558148445bb3d.png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06" y="692696"/>
              <a:ext cx="845854" cy="90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 flipH="1">
            <a:off x="5741149" y="2252010"/>
            <a:ext cx="1495147" cy="900000"/>
            <a:chOff x="1941887" y="2168960"/>
            <a:chExt cx="1495147" cy="900000"/>
          </a:xfrm>
        </p:grpSpPr>
        <p:sp>
          <p:nvSpPr>
            <p:cNvPr id="48" name="Стрелка вправо 47"/>
            <p:cNvSpPr/>
            <p:nvPr/>
          </p:nvSpPr>
          <p:spPr>
            <a:xfrm rot="10800000">
              <a:off x="1941887" y="2168960"/>
              <a:ext cx="1495147" cy="900000"/>
            </a:xfrm>
            <a:prstGeom prst="rightArrow">
              <a:avLst/>
            </a:prstGeom>
            <a:solidFill>
              <a:srgbClr val="F09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28500" y="2365044"/>
              <a:ext cx="130590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/>
                <a:t>Контроль </a:t>
              </a:r>
            </a:p>
            <a:p>
              <a:pPr algn="ctr"/>
              <a:r>
                <a:rPr lang="ru-RU" sz="900" b="1" dirty="0" smtClean="0"/>
                <a:t>наличия напряжения в сети питания</a:t>
              </a:r>
              <a:endParaRPr lang="ru-RU" sz="900" b="1" dirty="0"/>
            </a:p>
          </p:txBody>
        </p:sp>
      </p:grpSp>
      <p:sp>
        <p:nvSpPr>
          <p:cNvPr id="51" name="Стрелка вправо 50"/>
          <p:cNvSpPr/>
          <p:nvPr/>
        </p:nvSpPr>
        <p:spPr>
          <a:xfrm rot="10800000" flipH="1">
            <a:off x="5726385" y="1119038"/>
            <a:ext cx="1495147" cy="900000"/>
          </a:xfrm>
          <a:prstGeom prst="rightArrow">
            <a:avLst/>
          </a:prstGeom>
          <a:solidFill>
            <a:srgbClr val="F0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 flipH="1">
            <a:off x="5726385" y="1408030"/>
            <a:ext cx="133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Получение снимков содержимого полок </a:t>
            </a:r>
            <a:endParaRPr lang="ru-RU" sz="900" b="1" dirty="0"/>
          </a:p>
        </p:txBody>
      </p:sp>
      <p:grpSp>
        <p:nvGrpSpPr>
          <p:cNvPr id="53" name="Группа 52"/>
          <p:cNvGrpSpPr/>
          <p:nvPr/>
        </p:nvGrpSpPr>
        <p:grpSpPr>
          <a:xfrm flipH="1">
            <a:off x="5741149" y="3379276"/>
            <a:ext cx="1495147" cy="900000"/>
            <a:chOff x="1941887" y="2168960"/>
            <a:chExt cx="1495147" cy="900000"/>
          </a:xfrm>
        </p:grpSpPr>
        <p:sp>
          <p:nvSpPr>
            <p:cNvPr id="54" name="Стрелка вправо 53"/>
            <p:cNvSpPr/>
            <p:nvPr/>
          </p:nvSpPr>
          <p:spPr>
            <a:xfrm rot="10800000">
              <a:off x="1941887" y="2168960"/>
              <a:ext cx="1495147" cy="900000"/>
            </a:xfrm>
            <a:prstGeom prst="rightArrow">
              <a:avLst/>
            </a:prstGeom>
            <a:solidFill>
              <a:srgbClr val="F09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65113" y="2365044"/>
              <a:ext cx="116929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/>
                <a:t>Контроль </a:t>
              </a:r>
              <a:r>
                <a:rPr lang="ru-RU" sz="900" b="1" dirty="0" err="1" smtClean="0"/>
                <a:t>геопозиции</a:t>
              </a:r>
              <a:r>
                <a:rPr lang="ru-RU" sz="900" b="1" dirty="0" smtClean="0"/>
                <a:t> оборудования</a:t>
              </a:r>
              <a:endParaRPr lang="ru-RU" sz="900" b="1" dirty="0"/>
            </a:p>
          </p:txBody>
        </p:sp>
      </p:grpSp>
      <p:sp>
        <p:nvSpPr>
          <p:cNvPr id="57" name="Стрелка вправо 56"/>
          <p:cNvSpPr/>
          <p:nvPr/>
        </p:nvSpPr>
        <p:spPr>
          <a:xfrm rot="10800000" flipH="1">
            <a:off x="5735064" y="4519961"/>
            <a:ext cx="1495147" cy="900000"/>
          </a:xfrm>
          <a:prstGeom prst="rightArrow">
            <a:avLst/>
          </a:prstGeom>
          <a:solidFill>
            <a:srgbClr val="F0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 flipH="1">
            <a:off x="5539891" y="4723076"/>
            <a:ext cx="15223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Чтение серийного номера устройства, номера ПО,  метки торгового агента</a:t>
            </a:r>
            <a:endParaRPr lang="ru-RU" sz="9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1039" y="332696"/>
            <a:ext cx="360000" cy="3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81039" y="1796845"/>
            <a:ext cx="3600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81039" y="3260994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316456" y="1796805"/>
            <a:ext cx="3600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316456" y="3260954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316456" y="4725104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03731" y="31264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1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9470" y="177281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2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7023" y="3240899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362248" y="177361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369801" y="3241699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7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59107" y="469749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8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" name="Стрелка углом вверх 29"/>
          <p:cNvSpPr/>
          <p:nvPr/>
        </p:nvSpPr>
        <p:spPr>
          <a:xfrm rot="10800000">
            <a:off x="154392" y="1070688"/>
            <a:ext cx="504061" cy="5457014"/>
          </a:xfrm>
          <a:prstGeom prst="bent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flipV="1">
            <a:off x="3347864" y="6152758"/>
            <a:ext cx="270867" cy="23695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555776" y="5479630"/>
            <a:ext cx="1800000" cy="673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563393" y="5631528"/>
            <a:ext cx="179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СЕРВЕР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07504" y="6333849"/>
            <a:ext cx="8981409" cy="241959"/>
            <a:chOff x="107504" y="6333849"/>
            <a:chExt cx="8981409" cy="241959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107504" y="6333849"/>
              <a:ext cx="8928960" cy="207642"/>
              <a:chOff x="107504" y="6333849"/>
              <a:chExt cx="8928960" cy="207642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154392" y="6389710"/>
                <a:ext cx="8882072" cy="13563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107504" y="6333849"/>
                <a:ext cx="108000" cy="20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8" name="Прямоугольник 77"/>
            <p:cNvSpPr/>
            <p:nvPr/>
          </p:nvSpPr>
          <p:spPr>
            <a:xfrm>
              <a:off x="8980913" y="6368166"/>
              <a:ext cx="108000" cy="207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0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84312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Стрелка вниз 107"/>
          <p:cNvSpPr/>
          <p:nvPr/>
        </p:nvSpPr>
        <p:spPr>
          <a:xfrm rot="5400000" flipV="1">
            <a:off x="4472570" y="5562467"/>
            <a:ext cx="270869" cy="50405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4860032" y="5479630"/>
            <a:ext cx="1800000" cy="673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860033" y="5631528"/>
            <a:ext cx="179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КЛИЕНТ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" name="Стрелка вниз 111"/>
          <p:cNvSpPr/>
          <p:nvPr/>
        </p:nvSpPr>
        <p:spPr>
          <a:xfrm rot="5400000" flipV="1">
            <a:off x="8558274" y="5363477"/>
            <a:ext cx="289751" cy="34141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низ 112"/>
          <p:cNvSpPr/>
          <p:nvPr/>
        </p:nvSpPr>
        <p:spPr>
          <a:xfrm rot="5400000" flipV="1">
            <a:off x="8558274" y="2417215"/>
            <a:ext cx="289751" cy="34141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трелка вниз 113"/>
          <p:cNvSpPr/>
          <p:nvPr/>
        </p:nvSpPr>
        <p:spPr>
          <a:xfrm rot="5400000" flipV="1">
            <a:off x="8558275" y="3892274"/>
            <a:ext cx="289751" cy="34141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низ 115"/>
          <p:cNvSpPr/>
          <p:nvPr/>
        </p:nvSpPr>
        <p:spPr>
          <a:xfrm rot="16200000" flipH="1" flipV="1">
            <a:off x="355532" y="5365081"/>
            <a:ext cx="273324" cy="30739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трелка вниз 116"/>
          <p:cNvSpPr/>
          <p:nvPr/>
        </p:nvSpPr>
        <p:spPr>
          <a:xfrm rot="16200000" flipH="1" flipV="1">
            <a:off x="359200" y="983047"/>
            <a:ext cx="273324" cy="30739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трелка вниз 117"/>
          <p:cNvSpPr/>
          <p:nvPr/>
        </p:nvSpPr>
        <p:spPr>
          <a:xfrm rot="16200000" flipH="1" flipV="1">
            <a:off x="355532" y="2206426"/>
            <a:ext cx="273324" cy="30739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трелка вниз 118"/>
          <p:cNvSpPr/>
          <p:nvPr/>
        </p:nvSpPr>
        <p:spPr>
          <a:xfrm rot="16200000" flipH="1" flipV="1">
            <a:off x="344377" y="3900945"/>
            <a:ext cx="273324" cy="30739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Picture 2" descr="http://preview.turbosquid.com/Preview/2014/07/07__18_10_21/Refrigerators_Collection_V3_01.jpg7957e293-32c5-4e21-b81b-13cd8689fb4dOrigina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foregroundMark x1="34583" y1="7500" x2="34583" y2="7500"/>
                        <a14:foregroundMark x1="37000" y1="87417" x2="37000" y2="87417"/>
                        <a14:foregroundMark x1="35750" y1="5917" x2="35750" y2="5917"/>
                        <a14:foregroundMark x1="38583" y1="4667" x2="38583" y2="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17" r="26664"/>
          <a:stretch/>
        </p:blipFill>
        <p:spPr bwMode="auto">
          <a:xfrm>
            <a:off x="3732357" y="1477103"/>
            <a:ext cx="1807535" cy="36724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nteriordesigntips.xyz/wp-content/uploads/2015/02/blank-security-bad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031" b="89941" l="10000" r="90000">
                        <a14:foregroundMark x1="50313" y1="14063" x2="50313" y2="14063"/>
                        <a14:foregroundMark x1="50703" y1="17090" x2="50703" y2="17090"/>
                        <a14:foregroundMark x1="50703" y1="20215" x2="50703" y2="20215"/>
                        <a14:foregroundMark x1="48047" y1="19043" x2="48047" y2="19043"/>
                        <a14:foregroundMark x1="49141" y1="15332" x2="49141" y2="15332"/>
                        <a14:foregroundMark x1="50469" y1="12500" x2="50469" y2="12500"/>
                        <a14:foregroundMark x1="52109" y1="12305" x2="52109" y2="12305"/>
                        <a14:foregroundMark x1="51875" y1="18164" x2="51875" y2="18164"/>
                        <a14:foregroundMark x1="51719" y1="21484" x2="51719" y2="21484"/>
                        <a14:foregroundMark x1="50313" y1="24316" x2="50313" y2="24316"/>
                        <a14:foregroundMark x1="48594" y1="23633" x2="48594" y2="23633"/>
                        <a14:foregroundMark x1="33047" y1="37695" x2="33047" y2="3769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56" y="4851699"/>
            <a:ext cx="990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Заголовок 1"/>
          <p:cNvSpPr txBox="1">
            <a:spLocks/>
          </p:cNvSpPr>
          <p:nvPr/>
        </p:nvSpPr>
        <p:spPr>
          <a:xfrm>
            <a:off x="2212901" y="477293"/>
            <a:ext cx="4752528" cy="6341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Система мониторинга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торгового холодильного оборудования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2" name="Picture 4" descr="http://icon-icons.com/icons2/38/PNG/512/geofence_54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80" y="3539347"/>
            <a:ext cx="1003410" cy="100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Группа 105"/>
          <p:cNvGrpSpPr/>
          <p:nvPr/>
        </p:nvGrpSpPr>
        <p:grpSpPr>
          <a:xfrm>
            <a:off x="623882" y="4851699"/>
            <a:ext cx="1296000" cy="1368369"/>
            <a:chOff x="664801" y="4940950"/>
            <a:chExt cx="1296000" cy="1368369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64801" y="5013175"/>
              <a:ext cx="1296000" cy="1296144"/>
              <a:chOff x="645890" y="4856614"/>
              <a:chExt cx="1296000" cy="1296144"/>
            </a:xfrm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645890" y="4856614"/>
                <a:ext cx="1296000" cy="1296144"/>
              </a:xfrm>
              <a:prstGeom prst="rect">
                <a:avLst/>
              </a:prstGeom>
              <a:solidFill>
                <a:srgbClr val="F096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7" name="Группа 126"/>
              <p:cNvGrpSpPr/>
              <p:nvPr/>
            </p:nvGrpSpPr>
            <p:grpSpPr>
              <a:xfrm>
                <a:off x="838125" y="5377851"/>
                <a:ext cx="881261" cy="558884"/>
                <a:chOff x="3707903" y="697331"/>
                <a:chExt cx="881261" cy="558884"/>
              </a:xfrm>
            </p:grpSpPr>
            <p:sp>
              <p:nvSpPr>
                <p:cNvPr id="128" name="Прямоугольник 127"/>
                <p:cNvSpPr/>
                <p:nvPr/>
              </p:nvSpPr>
              <p:spPr>
                <a:xfrm>
                  <a:off x="3707903" y="1193437"/>
                  <a:ext cx="881261" cy="627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>
                  <a:off x="3707903" y="697331"/>
                  <a:ext cx="881261" cy="627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120" name="Picture 4" descr="https://fpimage.cdnpk.net/free-icon/cola-can_318-50867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9744" r="89776">
                          <a14:foregroundMark x1="46645" y1="45048" x2="46645" y2="45048"/>
                          <a14:foregroundMark x1="37220" y1="43131" x2="37220" y2="43131"/>
                          <a14:foregroundMark x1="57827" y1="37700" x2="57827" y2="37700"/>
                          <a14:foregroundMark x1="68211" y1="39297" x2="68211" y2="39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36" y="5661248"/>
              <a:ext cx="394349" cy="39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1442969" y="4940950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1199044" y="4940950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951015" y="4956206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481039" y="4753168"/>
            <a:ext cx="360000" cy="404024"/>
            <a:chOff x="481039" y="4692778"/>
            <a:chExt cx="360000" cy="404024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481039" y="4692778"/>
              <a:ext cx="360000" cy="39236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6329" y="469669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>
                      <a:lumMod val="95000"/>
                    </a:schemeClr>
                  </a:solidFill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7236296" y="354191"/>
            <a:ext cx="1315881" cy="1401021"/>
            <a:chOff x="7236440" y="371795"/>
            <a:chExt cx="1315881" cy="1401021"/>
          </a:xfrm>
        </p:grpSpPr>
        <p:sp>
          <p:nvSpPr>
            <p:cNvPr id="131" name="Прямоугольник 130"/>
            <p:cNvSpPr/>
            <p:nvPr/>
          </p:nvSpPr>
          <p:spPr>
            <a:xfrm>
              <a:off x="7236440" y="476672"/>
              <a:ext cx="1296000" cy="1296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 rot="20346697">
              <a:off x="7299990" y="1168489"/>
              <a:ext cx="720080" cy="489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 rot="5400000">
              <a:off x="7947677" y="880140"/>
              <a:ext cx="720080" cy="489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4" name="Picture 2" descr="http://static.wixstatic.com/media/80eed7_bed665e8321b46f7926e77bbbaf23e7d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528" y="371795"/>
              <a:ext cx="698893" cy="69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https://fpimage.cdnpk.net/free-icon/cola-can_318-50867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9744" r="89776">
                          <a14:foregroundMark x1="46645" y1="45048" x2="46645" y2="45048"/>
                          <a14:foregroundMark x1="37220" y1="43131" x2="37220" y2="43131"/>
                          <a14:foregroundMark x1="57827" y1="37700" x2="57827" y2="37700"/>
                          <a14:foregroundMark x1="68211" y1="39297" x2="68211" y2="39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1637">
              <a:off x="7307113" y="1287609"/>
              <a:ext cx="394349" cy="39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8198906" y="859119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https://fpimage.cdnpk.net/free-icon/cola-can_318-50867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9744" r="89776">
                          <a14:foregroundMark x1="46645" y1="45048" x2="46645" y2="45048"/>
                          <a14:foregroundMark x1="37220" y1="43131" x2="37220" y2="43131"/>
                          <a14:foregroundMark x1="57827" y1="37700" x2="57827" y2="37700"/>
                          <a14:foregroundMark x1="68211" y1="39297" x2="68211" y2="39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1637">
              <a:off x="7605660" y="1166205"/>
              <a:ext cx="394349" cy="39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8316456" y="313441"/>
            <a:ext cx="360000" cy="400110"/>
            <a:chOff x="8316456" y="313441"/>
            <a:chExt cx="360000" cy="40011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8316456" y="332656"/>
              <a:ext cx="3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356509" y="313441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>
                      <a:lumMod val="95000"/>
                    </a:schemeClr>
                  </a:solidFill>
                  <a:latin typeface="Arial Black" pitchFamily="34" charset="0"/>
                </a:rPr>
                <a:t>5</a:t>
              </a:r>
            </a:p>
          </p:txBody>
        </p:sp>
      </p:grpSp>
      <p:sp>
        <p:nvSpPr>
          <p:cNvPr id="138" name="Стрелка вниз 137"/>
          <p:cNvSpPr/>
          <p:nvPr/>
        </p:nvSpPr>
        <p:spPr>
          <a:xfrm rot="5400000" flipV="1">
            <a:off x="8578011" y="992039"/>
            <a:ext cx="289751" cy="34141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12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2923" y="277773"/>
            <a:ext cx="3638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Постановка задачи</a:t>
            </a:r>
          </a:p>
          <a:p>
            <a:r>
              <a:rPr lang="ru-RU" sz="2400" b="1" dirty="0" smtClean="0">
                <a:latin typeface="Arial Black" pitchFamily="34" charset="0"/>
              </a:rPr>
              <a:t>Выбор платформы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340768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/>
              <a:t>Перед разработчиками решения были поставлены следующие задачи:</a:t>
            </a:r>
            <a:endParaRPr lang="ru-RU" sz="1400" dirty="0" smtClean="0"/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Контроль температуры холодильной камеры в любой момент времени, контроль  отклонений от заданных граничных температурных значений;</a:t>
            </a:r>
            <a:endParaRPr lang="ru-RU" sz="1400" dirty="0"/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Подсчет количества проходов/подходов </a:t>
            </a:r>
            <a:r>
              <a:rPr lang="ru-RU" sz="1400" dirty="0"/>
              <a:t>людей к холодильнику;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Подсчет количества открываний двери холодильника;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Контроль закрытия двери холодильника;</a:t>
            </a:r>
            <a:endParaRPr lang="ru-RU" sz="1400" dirty="0"/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Контроль загрузки </a:t>
            </a:r>
            <a:r>
              <a:rPr lang="ru-RU" sz="1400" dirty="0"/>
              <a:t>полок товаром</a:t>
            </a:r>
            <a:r>
              <a:rPr lang="ru-RU" sz="1400" dirty="0" smtClean="0"/>
              <a:t>;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Контроль загрузки первой линии полок;</a:t>
            </a:r>
            <a:endParaRPr lang="ru-RU" sz="1400" dirty="0"/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Визуальный контроль загруженности полок товаром;</a:t>
            </a:r>
            <a:endParaRPr lang="ru-RU" sz="1400" dirty="0"/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/>
              <a:t>Чтение метки </a:t>
            </a:r>
            <a:r>
              <a:rPr lang="ru-RU" sz="1400" dirty="0" smtClean="0"/>
              <a:t>торгового либо сервисного представителя, обслуживающего данное оборудование;</a:t>
            </a:r>
            <a:endParaRPr lang="ru-RU" sz="1400" dirty="0"/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Считывание информации об устройстве: серийного номера, </a:t>
            </a:r>
            <a:r>
              <a:rPr lang="en-US" sz="1400" dirty="0" smtClean="0"/>
              <a:t>ID</a:t>
            </a:r>
            <a:r>
              <a:rPr lang="ru-RU" sz="1400" dirty="0" smtClean="0"/>
              <a:t> контроллера, номера ПО;</a:t>
            </a:r>
            <a:endParaRPr lang="ru-RU" sz="1400" dirty="0"/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/>
              <a:t>Контроль наличия напряжения </a:t>
            </a:r>
            <a:r>
              <a:rPr lang="en-US" sz="1400" dirty="0"/>
              <a:t>~220</a:t>
            </a:r>
            <a:r>
              <a:rPr lang="ru-RU" sz="1400" dirty="0"/>
              <a:t>В </a:t>
            </a:r>
            <a:r>
              <a:rPr lang="ru-RU" sz="1400" dirty="0" err="1"/>
              <a:t>в</a:t>
            </a:r>
            <a:r>
              <a:rPr lang="ru-RU" sz="1400" dirty="0"/>
              <a:t> сети </a:t>
            </a:r>
            <a:r>
              <a:rPr lang="ru-RU" sz="1400" dirty="0" smtClean="0"/>
              <a:t>электропитания;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Определение </a:t>
            </a:r>
            <a:r>
              <a:rPr lang="ru-RU" sz="1400" dirty="0" err="1" smtClean="0"/>
              <a:t>геопозиции</a:t>
            </a:r>
            <a:r>
              <a:rPr lang="ru-RU" sz="1400" dirty="0" smtClean="0"/>
              <a:t> оборудования в любой момент </a:t>
            </a:r>
            <a:r>
              <a:rPr lang="ru-RU" sz="1400" dirty="0"/>
              <a:t>в</a:t>
            </a:r>
            <a:r>
              <a:rPr lang="ru-RU" sz="1400" dirty="0" smtClean="0"/>
              <a:t>ремени;</a:t>
            </a:r>
            <a:endParaRPr lang="ru-RU" sz="1400" dirty="0"/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/>
              <a:t>Сбор указанных </a:t>
            </a:r>
            <a:r>
              <a:rPr lang="ru-RU" sz="1400" dirty="0" smtClean="0"/>
              <a:t>данных, отправка их на сервер, формирование отчетов, отправка и получение сообщений о тревожных событиях при отклонениях текущих показаний от заданных параметров;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1400" dirty="0" smtClean="0"/>
              <a:t>Отправка обработанных данных на удаленное клиентское устройство пользователя, в том числе и на мобильные устройства.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013176"/>
            <a:ext cx="8640960" cy="144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http://starcelikraf.com/wp-content/uploads/2013/11/1385145655_TAS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6" y="4991234"/>
            <a:ext cx="68399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536" y="5570656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ВАЖНО: разработанная система при инсталляции в оборудование не затрагивает штатные контроллеры холодильника и работает совершенно автономно (включая резервированное питание). Система мониторинга адаптируется для любого типа оборудования.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1443" y="5071624"/>
            <a:ext cx="701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Решение построено на базе микроконтроллера, в основе которого AVR-ядро с </a:t>
            </a:r>
            <a:r>
              <a:rPr lang="ru-RU" sz="1400" b="1" dirty="0"/>
              <a:t>RISC-архитектурой</a:t>
            </a:r>
            <a:endParaRPr lang="ru-RU" sz="1400" b="1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539552" y="260648"/>
            <a:ext cx="1046356" cy="1008112"/>
            <a:chOff x="539552" y="260648"/>
            <a:chExt cx="1046356" cy="100811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39552" y="260648"/>
              <a:ext cx="1046356" cy="1008112"/>
              <a:chOff x="645890" y="476672"/>
              <a:chExt cx="1046356" cy="100811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645890" y="476672"/>
                <a:ext cx="1046356" cy="1008112"/>
              </a:xfrm>
              <a:prstGeom prst="rect">
                <a:avLst/>
              </a:prstGeom>
              <a:solidFill>
                <a:srgbClr val="E33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148" name="Picture 4" descr="https://fpimage.cdnpk.net/free-icon/male-ecological-class_318-6267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25719" y1="27636" x2="25719" y2="27636"/>
                            <a14:foregroundMark x1="41853" y1="19649" x2="41853" y2="19649"/>
                            <a14:foregroundMark x1="44249" y1="32588" x2="44249" y2="32588"/>
                            <a14:foregroundMark x1="77476" y1="31789" x2="77476" y2="31789"/>
                            <a14:foregroundMark x1="78594" y1="34345" x2="78594" y2="34345"/>
                            <a14:foregroundMark x1="44728" y1="77955" x2="44728" y2="77955"/>
                            <a14:foregroundMark x1="51757" y1="64058" x2="51757" y2="64058"/>
                            <a14:foregroundMark x1="19329" y1="62460" x2="19329" y2="62460"/>
                            <a14:foregroundMark x1="21885" y1="82428" x2="21885" y2="82428"/>
                            <a14:foregroundMark x1="49521" y1="81629" x2="49521" y2="81629"/>
                            <a14:foregroundMark x1="54792" y1="92971" x2="54792" y2="92971"/>
                            <a14:foregroundMark x1="77316" y1="5112" x2="77316" y2="5112"/>
                            <a14:foregroundMark x1="17891" y1="42812" x2="17891" y2="42812"/>
                            <a14:foregroundMark x1="19489" y1="35783" x2="19489" y2="35783"/>
                            <a14:foregroundMark x1="17093" y1="26837" x2="17093" y2="26837"/>
                            <a14:foregroundMark x1="20128" y1="14217" x2="20128" y2="14217"/>
                            <a14:foregroundMark x1="20128" y1="14058" x2="20128" y2="14058"/>
                            <a14:foregroundMark x1="26518" y1="10863" x2="26518" y2="10863"/>
                            <a14:foregroundMark x1="44569" y1="12460" x2="44569" y2="12460"/>
                            <a14:foregroundMark x1="49042" y1="19649" x2="49042" y2="19649"/>
                            <a14:foregroundMark x1="51597" y1="24601" x2="51597" y2="24601"/>
                            <a14:foregroundMark x1="53514" y1="28914" x2="53514" y2="28914"/>
                            <a14:foregroundMark x1="54153" y1="31789" x2="54153" y2="31789"/>
                            <a14:foregroundMark x1="53355" y1="36741" x2="53355" y2="36741"/>
                            <a14:foregroundMark x1="47923" y1="41214" x2="47923" y2="41214"/>
                            <a14:foregroundMark x1="36581" y1="43610" x2="36581" y2="43610"/>
                            <a14:foregroundMark x1="32428" y1="43291" x2="32428" y2="43291"/>
                            <a14:foregroundMark x1="31789" y1="39617" x2="31789" y2="39617"/>
                            <a14:foregroundMark x1="25879" y1="41374" x2="25879" y2="41374"/>
                            <a14:foregroundMark x1="23642" y1="42013" x2="23642" y2="42013"/>
                            <a14:foregroundMark x1="23323" y1="42492" x2="23323" y2="42492"/>
                            <a14:foregroundMark x1="20767" y1="42013" x2="20767" y2="42013"/>
                            <a14:foregroundMark x1="16933" y1="39936" x2="16933" y2="39936"/>
                            <a14:foregroundMark x1="16933" y1="35942" x2="16933" y2="35942"/>
                            <a14:foregroundMark x1="15974" y1="33546" x2="15974" y2="33546"/>
                            <a14:foregroundMark x1="15655" y1="30831" x2="15655" y2="30831"/>
                            <a14:foregroundMark x1="18051" y1="24760" x2="18051" y2="24760"/>
                            <a14:foregroundMark x1="17891" y1="19808" x2="17891" y2="19808"/>
                            <a14:foregroundMark x1="17891" y1="18371" x2="17891" y2="18371"/>
                            <a14:foregroundMark x1="19649" y1="17412" x2="19649" y2="17412"/>
                            <a14:foregroundMark x1="21565" y1="17093" x2="21565" y2="17093"/>
                            <a14:foregroundMark x1="22045" y1="17093" x2="22045" y2="17093"/>
                            <a14:foregroundMark x1="24281" y1="14856" x2="24281" y2="14856"/>
                            <a14:foregroundMark x1="26677" y1="11502" x2="26677" y2="11502"/>
                            <a14:foregroundMark x1="34657" y1="28159" x2="34657" y2="28159"/>
                            <a14:backgroundMark x1="87859" y1="37380" x2="87859" y2="3738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898" y="573309"/>
                <a:ext cx="911475" cy="91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755576" y="429520"/>
              <a:ext cx="311721" cy="326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1416" y="3915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?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7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3" y="6381368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6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3898" y="437763"/>
            <a:ext cx="5294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Преимущества реализованного решения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4686235"/>
            <a:ext cx="705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Ядром системы является один контроллер, который обрабатывает данные о совершенно разных событиях, в результате чего мы получили </a:t>
            </a:r>
            <a:r>
              <a:rPr lang="ru-RU" sz="1600" b="1" i="1" dirty="0" smtClean="0"/>
              <a:t>КОМПЛЕКСНУЮ СИСТЕМУ МОНИТОРИНГА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0648"/>
            <a:ext cx="1296000" cy="12961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://www.cincyerrands.com/images/icons/logistics/verification5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0" y="289087"/>
            <a:ext cx="1197751" cy="11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539552" y="1667688"/>
            <a:ext cx="720000" cy="720000"/>
            <a:chOff x="485551" y="2781024"/>
            <a:chExt cx="882001" cy="91226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9552" y="2865289"/>
              <a:ext cx="828000" cy="8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6" descr="http://starcelikraf.com/wp-content/uploads/2013/11/1385145655_TASK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51" y="2781024"/>
              <a:ext cx="863999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547664" y="2348880"/>
            <a:ext cx="705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Простота использования – </a:t>
            </a:r>
            <a:r>
              <a:rPr lang="ru-RU" sz="1600" dirty="0" smtClean="0"/>
              <a:t>конечному пользователю данной системы не нужны специальные знания. Интерфейс интуитивно понятен, все события системы хорошо визуализированы в клиентском ПО.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7664" y="3933056"/>
            <a:ext cx="705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Простая </a:t>
            </a:r>
            <a:r>
              <a:rPr lang="ru-RU" sz="1600" b="1" i="1" dirty="0"/>
              <a:t>среда программирования </a:t>
            </a:r>
            <a:r>
              <a:rPr lang="ru-RU" sz="1600" dirty="0"/>
              <a:t>– адаптированный для платформы язык </a:t>
            </a:r>
            <a:r>
              <a:rPr lang="ru-RU" sz="1600" dirty="0" smtClean="0"/>
              <a:t>программирования позволяет быстро адаптировать систему под потребности Заказчика.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47664" y="3140968"/>
            <a:ext cx="705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Кросс-</a:t>
            </a:r>
            <a:r>
              <a:rPr lang="ru-RU" sz="1600" b="1" i="1" dirty="0" err="1" smtClean="0"/>
              <a:t>платформенность</a:t>
            </a:r>
            <a:r>
              <a:rPr lang="ru-RU" sz="1600" i="1" dirty="0" smtClean="0"/>
              <a:t> </a:t>
            </a:r>
            <a:r>
              <a:rPr lang="ru-RU" sz="1600" dirty="0"/>
              <a:t>– программное обеспечение </a:t>
            </a:r>
            <a:r>
              <a:rPr lang="ru-RU" sz="1600" dirty="0" smtClean="0"/>
              <a:t>системы работает </a:t>
            </a:r>
            <a:r>
              <a:rPr lang="ru-RU" sz="1600" dirty="0"/>
              <a:t>под ОС </a:t>
            </a:r>
            <a:r>
              <a:rPr lang="ru-RU" sz="1600" dirty="0" err="1"/>
              <a:t>Windows</a:t>
            </a:r>
            <a:r>
              <a:rPr lang="ru-RU" sz="1600" dirty="0"/>
              <a:t>, </a:t>
            </a:r>
            <a:r>
              <a:rPr lang="ru-RU" sz="1600" dirty="0" err="1"/>
              <a:t>Macintosh</a:t>
            </a:r>
            <a:r>
              <a:rPr lang="ru-RU" sz="1600" dirty="0"/>
              <a:t> OSX и </a:t>
            </a:r>
            <a:r>
              <a:rPr lang="ru-RU" sz="1600" dirty="0" err="1" smtClean="0"/>
              <a:t>Linux</a:t>
            </a:r>
            <a:r>
              <a:rPr lang="ru-RU" sz="1600" dirty="0" smtClean="0"/>
              <a:t>, что позволяет без затрат устанавливать его на любые клиентские устройства.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547664" y="1700808"/>
            <a:ext cx="705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Невысокая стоимость </a:t>
            </a:r>
            <a:r>
              <a:rPr lang="ru-RU" sz="1600" dirty="0" smtClean="0"/>
              <a:t>– предлагаемое решение построено на микроконтроллерах и датчиках, стоимость которых невысока.</a:t>
            </a:r>
          </a:p>
        </p:txBody>
      </p:sp>
      <p:pic>
        <p:nvPicPr>
          <p:cNvPr id="38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3" y="6381368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539552" y="2437597"/>
            <a:ext cx="720000" cy="720000"/>
            <a:chOff x="485551" y="2781024"/>
            <a:chExt cx="882001" cy="91226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39552" y="2865289"/>
              <a:ext cx="828000" cy="8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6" descr="http://starcelikraf.com/wp-content/uploads/2013/11/1385145655_TASK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51" y="2781024"/>
              <a:ext cx="863999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539552" y="3207506"/>
            <a:ext cx="720000" cy="720000"/>
            <a:chOff x="485551" y="2781024"/>
            <a:chExt cx="882001" cy="9122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9552" y="2865289"/>
              <a:ext cx="828000" cy="8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6" descr="http://starcelikraf.com/wp-content/uploads/2013/11/1385145655_TASK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51" y="2781024"/>
              <a:ext cx="863999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539552" y="3977415"/>
            <a:ext cx="720000" cy="720000"/>
            <a:chOff x="485551" y="2781024"/>
            <a:chExt cx="882001" cy="91226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39552" y="2865289"/>
              <a:ext cx="828000" cy="8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6" descr="http://starcelikraf.com/wp-content/uploads/2013/11/1385145655_TASK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51" y="2781024"/>
              <a:ext cx="863999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539552" y="4747324"/>
            <a:ext cx="720000" cy="720000"/>
            <a:chOff x="485551" y="2781024"/>
            <a:chExt cx="882001" cy="91226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39552" y="2865289"/>
              <a:ext cx="828000" cy="8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6" descr="http://starcelikraf.com/wp-content/uploads/2013/11/1385145655_TASK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51" y="2781024"/>
              <a:ext cx="863999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539552" y="5517232"/>
            <a:ext cx="720000" cy="720000"/>
            <a:chOff x="485551" y="2781024"/>
            <a:chExt cx="882001" cy="912265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39552" y="2865289"/>
              <a:ext cx="828000" cy="8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6" descr="http://starcelikraf.com/wp-content/uploads/2013/11/1385145655_TASK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51" y="2781024"/>
              <a:ext cx="863999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1547664" y="5478323"/>
            <a:ext cx="705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Разработанная система может быть интересна сразу трем службам Заказчика: </a:t>
            </a:r>
            <a:r>
              <a:rPr lang="ru-RU" sz="1600" b="1" i="1" dirty="0" smtClean="0">
                <a:solidFill>
                  <a:srgbClr val="C00000"/>
                </a:solidFill>
              </a:rPr>
              <a:t>службе маркетинга, департаменту сервиса, службе экономической безопасности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294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leanpub.com/site_images/leaflet-tips-and-tricks/leanpub_info-circ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330698"/>
              </p:ext>
            </p:extLst>
          </p:nvPr>
        </p:nvGraphicFramePr>
        <p:xfrm>
          <a:off x="454105" y="237251"/>
          <a:ext cx="8288091" cy="617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6"/>
                <a:gridCol w="1446429"/>
                <a:gridCol w="5970396"/>
              </a:tblGrid>
              <a:tr h="781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97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Какая информация считывается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Температура внутри холодильного оборудования. При необходимости можно измерять температуру на</a:t>
                      </a:r>
                      <a:r>
                        <a:rPr lang="ru-RU" sz="1400" baseline="0" dirty="0" smtClean="0"/>
                        <a:t> каждой полке в отдельности либо производить измерения по зонам.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7340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Периодичность измерения параметра</a:t>
                      </a: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Контроль температуры происходит в постоянном режиме.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7283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каком виде считывается</a:t>
                      </a:r>
                      <a:r>
                        <a:rPr lang="ru-RU" sz="1400" baseline="0" dirty="0" smtClean="0"/>
                        <a:t>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Информация считывается с датчика измерения температуры и поступает в цифровом виде по протоколу 1-</a:t>
                      </a:r>
                      <a:r>
                        <a:rPr lang="en-US" sz="1400" dirty="0" smtClean="0"/>
                        <a:t>Wire</a:t>
                      </a:r>
                      <a:r>
                        <a:rPr lang="ru-RU" sz="1400" baseline="0" dirty="0" smtClean="0"/>
                        <a:t> на контроллер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8838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какой вид преобразуется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Запись</a:t>
                      </a:r>
                      <a:r>
                        <a:rPr lang="ru-RU" sz="1400" baseline="0" dirty="0" smtClean="0"/>
                        <a:t> температуры происходит в выделенную переменную при наступлении одного из событий: в момент закрывания двери либо при возникновении «тревожного события» (отсутствие напряжения в сети, превышение заданного граничного значения температуры. После передачи данных на сервере из массива формируется таблица.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883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Связь</a:t>
                      </a:r>
                      <a:r>
                        <a:rPr lang="ru-RU" sz="1400" baseline="0" dirty="0" smtClean="0"/>
                        <a:t> с другими измеряемыми параметрами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Непосредственно связан с системой</a:t>
                      </a:r>
                      <a:r>
                        <a:rPr lang="ru-RU" sz="1400" baseline="0" dirty="0" smtClean="0"/>
                        <a:t> подсчета открывания двери и системой контроля наличия напряжения в сети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8838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Применение</a:t>
                      </a:r>
                      <a:r>
                        <a:rPr lang="ru-RU" sz="1400" baseline="0" dirty="0" smtClean="0"/>
                        <a:t> полученной информации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Поддержание</a:t>
                      </a:r>
                      <a:r>
                        <a:rPr lang="ru-RU" sz="1400" baseline="0" dirty="0" smtClean="0"/>
                        <a:t> в холодильной камере необходимой заданной температуры – ключевое условие правильной работы оборудования. Повышение или понижение температуры вследствие отключения питания или возникновения неполадок в работе оборудования, может привести к порче продукции, находящейся в холодильной камере.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2" descr="http://www.bsc-engineering.ru/images/558148445bb3d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4" y="1124744"/>
            <a:ext cx="5051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ontsaddict.com/images/icons/png/52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0" y="1844824"/>
            <a:ext cx="46157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598341" y="2518748"/>
            <a:ext cx="648000" cy="648000"/>
            <a:chOff x="2689820" y="1487110"/>
            <a:chExt cx="4762500" cy="4762500"/>
          </a:xfrm>
        </p:grpSpPr>
        <p:sp>
          <p:nvSpPr>
            <p:cNvPr id="12" name="Овал 11"/>
            <p:cNvSpPr/>
            <p:nvPr/>
          </p:nvSpPr>
          <p:spPr>
            <a:xfrm>
              <a:off x="3851920" y="2276872"/>
              <a:ext cx="2878530" cy="2952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6" descr="https://leanpub.com/site_images/leaflet-tips-and-tricks/leanpub_info-circ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820" y="148711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://dl22.fotosklad.org.ua/20110227/preview-photo/My%20Compute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b="4137"/>
          <a:stretch/>
        </p:blipFill>
        <p:spPr bwMode="auto">
          <a:xfrm>
            <a:off x="546276" y="3571623"/>
            <a:ext cx="714286" cy="4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634309" y="4721959"/>
            <a:ext cx="576064" cy="25020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is4.mzstatic.com/image/pf/us/r30/Purple/v4/e7/d3/6d/e7d36d22-422a-4fc2-5f1a-4577087a7306/mzl.mgdtvkcd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t="27132"/>
          <a:stretch/>
        </p:blipFill>
        <p:spPr bwMode="auto">
          <a:xfrm>
            <a:off x="658915" y="5523487"/>
            <a:ext cx="55372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434448"/>
            <a:ext cx="637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Мониторинг температуры холодильной камеры</a:t>
            </a:r>
            <a:endParaRPr lang="ru-RU" sz="1600" b="1" dirty="0">
              <a:latin typeface="Arial Black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11560" y="333725"/>
            <a:ext cx="540000" cy="540000"/>
            <a:chOff x="-1404664" y="1139595"/>
            <a:chExt cx="540000" cy="540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404664" y="1139595"/>
              <a:ext cx="540000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314684" y="116391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ru-RU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pic>
        <p:nvPicPr>
          <p:cNvPr id="17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3" y="6453376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5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leanpub.com/site_images/leaflet-tips-and-tricks/leanpub_info-circ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96518"/>
              </p:ext>
            </p:extLst>
          </p:nvPr>
        </p:nvGraphicFramePr>
        <p:xfrm>
          <a:off x="454105" y="237251"/>
          <a:ext cx="8288091" cy="585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6"/>
                <a:gridCol w="1446429"/>
                <a:gridCol w="5970396"/>
              </a:tblGrid>
              <a:tr h="781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97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Какая информация считывается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Подсчитывается</a:t>
                      </a:r>
                      <a:r>
                        <a:rPr lang="ru-RU" sz="1400" baseline="0" dirty="0" smtClean="0"/>
                        <a:t> количество подходов людей  к двери холодильника и количество проходов вблизи холодильника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7340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Периодичность измерения параметра</a:t>
                      </a: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Подсчет происходит в случае появления объекта (человека) в настраиваемой зоне действия соответствующего датчика. Происходит постоянный опрос датчиков, полученная информация сравнивается с предыдущим показанием параметра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883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какой вид преобразуется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Запись данных в массив происходит  при возникновении одного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из событий: закрывание двери либо отсутствие питания в сети.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883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Связь</a:t>
                      </a:r>
                      <a:r>
                        <a:rPr lang="ru-RU" sz="1400" baseline="0" dirty="0" smtClean="0"/>
                        <a:t> с другими измеряемыми параметрами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Обновление данных непосредственно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связано с системой, следящей за открыванием-закрыванием дверей, а так же с системой контроля за наличием электропитания оборудования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12035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Применение</a:t>
                      </a:r>
                      <a:r>
                        <a:rPr lang="ru-RU" sz="1400" baseline="0" dirty="0" smtClean="0"/>
                        <a:t> полученной информации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Данные о количестве подходов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(проходов) людей вблизи двери холодильника могут быть использованы для анализа активности покупателей в том или ином месте.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fontsaddict.com/images/icons/png/52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0" y="2114824"/>
            <a:ext cx="46157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l22.fotosklad.org.ua/20110227/preview-photo/My%20Compute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b="4137"/>
          <a:stretch/>
        </p:blipFill>
        <p:spPr bwMode="auto">
          <a:xfrm>
            <a:off x="539552" y="3391851"/>
            <a:ext cx="714286" cy="4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611560" y="4259858"/>
            <a:ext cx="576064" cy="25020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is4.mzstatic.com/image/pf/us/r30/Purple/v4/e7/d3/6d/e7d36d22-422a-4fc2-5f1a-4577087a7306/mzl.mgdtvkc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t="27132"/>
          <a:stretch/>
        </p:blipFill>
        <p:spPr bwMode="auto">
          <a:xfrm>
            <a:off x="665314" y="5409160"/>
            <a:ext cx="55372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434448"/>
            <a:ext cx="637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Подсчет количества подходов к холодильнику</a:t>
            </a:r>
            <a:endParaRPr lang="ru-RU" sz="1600" b="1" dirty="0">
              <a:latin typeface="Arial Black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3260" y="1196752"/>
            <a:ext cx="801558" cy="432000"/>
            <a:chOff x="-1965959" y="1835383"/>
            <a:chExt cx="801558" cy="432000"/>
          </a:xfrm>
        </p:grpSpPr>
        <p:pic>
          <p:nvPicPr>
            <p:cNvPr id="17" name="Picture 6" descr="http://www.daily49er.com/wp-content/uploads/2015/08/opinions_peop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65959" y="1835383"/>
              <a:ext cx="25515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www.daily49er.com/wp-content/uploads/2015/08/opinions_peop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755" y="1835383"/>
              <a:ext cx="25515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www.daily49er.com/wp-content/uploads/2015/08/opinions_peop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19551" y="1835383"/>
              <a:ext cx="25515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611560" y="333725"/>
            <a:ext cx="540000" cy="540000"/>
            <a:chOff x="-1404664" y="1139595"/>
            <a:chExt cx="540000" cy="540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1404664" y="1139595"/>
              <a:ext cx="540000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314684" y="116391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pic>
        <p:nvPicPr>
          <p:cNvPr id="20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3" y="6453376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6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leanpub.com/site_images/leaflet-tips-and-tricks/leanpub_info-circ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38760"/>
              </p:ext>
            </p:extLst>
          </p:nvPr>
        </p:nvGraphicFramePr>
        <p:xfrm>
          <a:off x="454105" y="237251"/>
          <a:ext cx="8288091" cy="6297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6"/>
                <a:gridCol w="1446429"/>
                <a:gridCol w="5970396"/>
              </a:tblGrid>
              <a:tr h="781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9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Какая информация считывается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Подсчитывается</a:t>
                      </a:r>
                      <a:r>
                        <a:rPr lang="ru-RU" sz="1400" baseline="0" dirty="0" smtClean="0"/>
                        <a:t> количество циклов открывания-закрывания двери холодильника 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7340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Периодичность измерения параметра</a:t>
                      </a: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Состояние датчика проверяется в непрерывном режиме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7283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каком виде считывается</a:t>
                      </a:r>
                      <a:r>
                        <a:rPr lang="ru-RU" sz="1400" baseline="0" dirty="0" smtClean="0"/>
                        <a:t>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Информация приходит в контроллер в виде цифрового сигнала с уровнем логической единицы: 5В – 1 – закрыто, 0В – 0 – открыто . При изменении состояния двери происходит запись о новом событии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7889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какой вид преобразуется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Данные о количестве циклов открывания-закрывания записываются в массив. На сервере информацию преобразуется в таблицу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883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Связь</a:t>
                      </a:r>
                      <a:r>
                        <a:rPr lang="ru-RU" sz="1400" baseline="0" dirty="0" smtClean="0"/>
                        <a:t> с другими измеряемыми параметрами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Событие 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«Открывание-закрывание двери»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является одним из ключевых событий в интегрированной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системе мониторинга. Предполагается, что после открывания двери изменится количество товара в холодильной камере – увеличится либо уменьшится. Именно поэтому при возникновении этого события происходит обновление массива данных о состояниях других датчиков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8838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Применение</a:t>
                      </a:r>
                      <a:r>
                        <a:rPr lang="ru-RU" sz="1400" baseline="0" dirty="0" smtClean="0"/>
                        <a:t> полученной информации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Подсчет количества открываний двери позволяет анализировать эффективность работы той или иной единицы торгового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холодильного  оборудования. Кроме того, оповещение о тревожном событии «Дверь не закрыта» своевременно предупредит сотрудников о возможном повышении температуры или иных последствий незакрытой двери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fontsaddict.com/images/icons/png/52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0" y="1844824"/>
            <a:ext cx="46157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598341" y="2518748"/>
            <a:ext cx="648000" cy="648000"/>
            <a:chOff x="2689820" y="1487110"/>
            <a:chExt cx="4762500" cy="4762500"/>
          </a:xfrm>
        </p:grpSpPr>
        <p:sp>
          <p:nvSpPr>
            <p:cNvPr id="12" name="Овал 11"/>
            <p:cNvSpPr/>
            <p:nvPr/>
          </p:nvSpPr>
          <p:spPr>
            <a:xfrm>
              <a:off x="3851920" y="2276872"/>
              <a:ext cx="2878530" cy="2952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6" descr="https://leanpub.com/site_images/leaflet-tips-and-tricks/leanpub_info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820" y="148711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://dl22.fotosklad.org.ua/20110227/preview-photo/My%20Compute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b="4137"/>
          <a:stretch/>
        </p:blipFill>
        <p:spPr bwMode="auto">
          <a:xfrm>
            <a:off x="546276" y="3429000"/>
            <a:ext cx="714286" cy="4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634309" y="4509120"/>
            <a:ext cx="576064" cy="25020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is4.mzstatic.com/image/pf/us/r30/Purple/v4/e7/d3/6d/e7d36d22-422a-4fc2-5f1a-4577087a7306/mzl.mgdtvkcd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t="27132"/>
          <a:stretch/>
        </p:blipFill>
        <p:spPr bwMode="auto">
          <a:xfrm>
            <a:off x="658915" y="5697312"/>
            <a:ext cx="55372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434448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Подсчет количества открываний двери холодильника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23" name="Picture 8" descr="http://cdns2.freepik.com/free-photo/open-door-with-border_318-488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44" r="89776">
                        <a14:foregroundMark x1="61981" y1="59744" x2="61981" y2="59744"/>
                        <a14:foregroundMark x1="61981" y1="57987" x2="61981" y2="5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7" y="1083948"/>
            <a:ext cx="603004" cy="6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611560" y="333725"/>
            <a:ext cx="540000" cy="540000"/>
            <a:chOff x="-1404664" y="1139595"/>
            <a:chExt cx="540000" cy="540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1404664" y="1139595"/>
              <a:ext cx="540000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314684" y="116391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pic>
        <p:nvPicPr>
          <p:cNvPr id="17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3" y="6453376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1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leanpub.com/site_images/leaflet-tips-and-tricks/leanpub_info-circ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48931"/>
              </p:ext>
            </p:extLst>
          </p:nvPr>
        </p:nvGraphicFramePr>
        <p:xfrm>
          <a:off x="454105" y="237251"/>
          <a:ext cx="8288091" cy="602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6"/>
                <a:gridCol w="1446429"/>
                <a:gridCol w="5970396"/>
              </a:tblGrid>
              <a:tr h="781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1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Какая информация считывается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Мы получаем информацию о загруженности каждой полки в холодильнике, а так же о том, как примерно распределен на полке товар.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4542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Периодичность измерения</a:t>
                      </a: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Параметр измеряется непрерывно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5841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каком виде считывается</a:t>
                      </a:r>
                      <a:r>
                        <a:rPr lang="ru-RU" sz="1400" baseline="0" dirty="0" smtClean="0"/>
                        <a:t>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Данные с датчиков массы поступают на аналогово-цифровой преобразователь (АЦП), где</a:t>
                      </a:r>
                      <a:r>
                        <a:rPr lang="ru-RU" sz="1400" baseline="0" dirty="0" smtClean="0"/>
                        <a:t> преобразуются в цифровой сигнал и направляются в контроллер.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7889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какой вид преобразуется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По определенным алгоритмам цифровые данные приводятся к формату массы, записываются в массив данных, после чего на сервере преобразуются в таблицы. Там же происходит формирование сообщения о тревожных событиях 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</a:rPr>
                        <a:t>«Пустая полка»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</a:rPr>
                        <a:t>«Холодильник перегружен»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491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Связь</a:t>
                      </a:r>
                      <a:r>
                        <a:rPr lang="ru-RU" sz="1400" baseline="0" dirty="0" smtClean="0"/>
                        <a:t> с другими параметрами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Запись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обновленных данных о загруженности полок происходит при возникновении события 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</a:rPr>
                        <a:t>«Закрытие двери»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8838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Применение</a:t>
                      </a:r>
                      <a:r>
                        <a:rPr lang="ru-RU" sz="1400" baseline="0" dirty="0" smtClean="0"/>
                        <a:t> полученной информации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Одним из основных условий успешных продаж в магазине является наличие товара на полках в любой момент времени. Анализ загруженности холодильника позволяет своевременно  оповещать персонал о необходимости  пополнения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полок товаром, позволяет следить за тем, чтобы на первой линии полок всегда находился товар. Кроме того, формирование тревожного события «Холодильник перегружен» позволит избежать неполадок в работе оборудования, связанных с неправильными условиями эксплуатации.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fontsaddict.com/images/icons/png/52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9" y="1768612"/>
            <a:ext cx="363340" cy="4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579419" y="2302205"/>
            <a:ext cx="648000" cy="648000"/>
            <a:chOff x="2689820" y="1487110"/>
            <a:chExt cx="4762500" cy="4762500"/>
          </a:xfrm>
        </p:grpSpPr>
        <p:sp>
          <p:nvSpPr>
            <p:cNvPr id="12" name="Овал 11"/>
            <p:cNvSpPr/>
            <p:nvPr/>
          </p:nvSpPr>
          <p:spPr>
            <a:xfrm>
              <a:off x="3851920" y="2276872"/>
              <a:ext cx="2878530" cy="2952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6" descr="https://leanpub.com/site_images/leaflet-tips-and-tricks/leanpub_info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820" y="148711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://dl22.fotosklad.org.ua/20110227/preview-photo/My%20Compute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b="4137"/>
          <a:stretch/>
        </p:blipFill>
        <p:spPr bwMode="auto">
          <a:xfrm>
            <a:off x="546276" y="3211583"/>
            <a:ext cx="714286" cy="4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597525" y="4114902"/>
            <a:ext cx="576064" cy="25020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is4.mzstatic.com/image/pf/us/r30/Purple/v4/e7/d3/6d/e7d36d22-422a-4fc2-5f1a-4577087a7306/mzl.mgdtvkcd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t="27132"/>
          <a:stretch/>
        </p:blipFill>
        <p:spPr bwMode="auto">
          <a:xfrm>
            <a:off x="658915" y="5373216"/>
            <a:ext cx="55372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434448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Мониторинг загрузки полок товаром</a:t>
            </a:r>
            <a:endParaRPr lang="ru-RU" sz="1600" b="1" dirty="0">
              <a:latin typeface="Arial Black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11560" y="333725"/>
            <a:ext cx="540000" cy="540000"/>
            <a:chOff x="-1404664" y="1139595"/>
            <a:chExt cx="540000" cy="540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-1404664" y="1139595"/>
              <a:ext cx="540000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314684" y="116391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  <p:pic>
        <p:nvPicPr>
          <p:cNvPr id="23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38" y="6381328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668882" y="1062157"/>
            <a:ext cx="576000" cy="648000"/>
            <a:chOff x="840964" y="4940950"/>
            <a:chExt cx="897333" cy="115234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57036" y="5534412"/>
              <a:ext cx="881261" cy="558884"/>
              <a:chOff x="3707903" y="697331"/>
              <a:chExt cx="881261" cy="558884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3707903" y="1193437"/>
                <a:ext cx="881261" cy="627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707903" y="697331"/>
                <a:ext cx="881261" cy="627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" name="Picture 4" descr="https://fpimage.cdnpk.net/free-icon/cola-can_318-50867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44" r="89776">
                          <a14:foregroundMark x1="46645" y1="45048" x2="46645" y2="45048"/>
                          <a14:foregroundMark x1="37220" y1="43131" x2="37220" y2="43131"/>
                          <a14:foregroundMark x1="57827" y1="37700" x2="57827" y2="37700"/>
                          <a14:foregroundMark x1="68211" y1="39297" x2="68211" y2="39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36" y="5661248"/>
              <a:ext cx="394349" cy="39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1332918" y="4940950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1088993" y="4940950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https://d3pl14o4ufnhvd.cloudfront.net/v2/uploads/1a82e020-a0ad-428c-acdc-6b282a5c3144/aad56d0d5790e5ed92c4e2173694d8e14275c7cf_original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7579" r="20182"/>
            <a:stretch/>
          </p:blipFill>
          <p:spPr bwMode="auto">
            <a:xfrm>
              <a:off x="840964" y="4956206"/>
              <a:ext cx="217622" cy="5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498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mages.vectorhq.com/images/previews/562/grey-corporate-business-technology-background-free-116945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3"/>
            <a:ext cx="9144000" cy="68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leanpub.com/site_images/leaflet-tips-and-tricks/leanpub_info-circ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88065"/>
              </p:ext>
            </p:extLst>
          </p:nvPr>
        </p:nvGraphicFramePr>
        <p:xfrm>
          <a:off x="454105" y="237251"/>
          <a:ext cx="8288091" cy="556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6"/>
                <a:gridCol w="1446429"/>
                <a:gridCol w="5970396"/>
              </a:tblGrid>
              <a:tr h="781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67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1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Какая информация считывается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 помощью установленной цифровой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камеры 2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Мп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мы получаем фотоснимок полок холодильника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6703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Периодичность измерения параметра</a:t>
                      </a: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Снимок делается в момент открывания двери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7283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каком виде считывается</a:t>
                      </a:r>
                      <a:r>
                        <a:rPr lang="ru-RU" sz="1400" baseline="0" dirty="0" smtClean="0"/>
                        <a:t>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Снимок сохраняется в памяти модуля и передается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 память контроллера в виде массива данных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  <a:tr h="10074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какой вид преобразуется информация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В момент наступления события «Закрывание двери» либо наступления тревожного события снимок передается на сервер для дальнейшего анализа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D0CC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Применение</a:t>
                      </a:r>
                      <a:r>
                        <a:rPr lang="ru-RU" sz="1400" baseline="0" dirty="0" smtClean="0"/>
                        <a:t> полученной информации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Правильная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аскладка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товара в на стеллажах и  холодильниках существенно влияет на продажи в магазине. Удаленный анализ фотографий полок позволит оценить качество работы персонала, который занимается выкладкой товара, даст возможность контролировать выполнение внутрикорпоративных инструкций по размещению товара на полках и стеллажах.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0968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fontsaddict.com/images/icons/png/52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0" y="1844824"/>
            <a:ext cx="46157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598341" y="2518748"/>
            <a:ext cx="648000" cy="648000"/>
            <a:chOff x="2689820" y="1487110"/>
            <a:chExt cx="4762500" cy="4762500"/>
          </a:xfrm>
        </p:grpSpPr>
        <p:sp>
          <p:nvSpPr>
            <p:cNvPr id="12" name="Овал 11"/>
            <p:cNvSpPr/>
            <p:nvPr/>
          </p:nvSpPr>
          <p:spPr>
            <a:xfrm>
              <a:off x="3851920" y="2276872"/>
              <a:ext cx="2878530" cy="2952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6" descr="https://leanpub.com/site_images/leaflet-tips-and-tricks/leanpub_info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820" y="148711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://dl22.fotosklad.org.ua/20110227/preview-photo/My%20Compute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b="4137"/>
          <a:stretch/>
        </p:blipFill>
        <p:spPr bwMode="auto">
          <a:xfrm>
            <a:off x="546276" y="3498223"/>
            <a:ext cx="714286" cy="4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s4.mzstatic.com/image/pf/us/r30/Purple/v4/e7/d3/6d/e7d36d22-422a-4fc2-5f1a-4577087a7306/mzl.mgdtvkcd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t="27132"/>
          <a:stretch/>
        </p:blipFill>
        <p:spPr bwMode="auto">
          <a:xfrm>
            <a:off x="645491" y="4437112"/>
            <a:ext cx="55372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434448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Получение снимков загруженности полок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22" name="Picture 2" descr="http://static.wixstatic.com/media/80eed7_bed665e8321b46f7926e77bbbaf23e7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5" y="1094002"/>
            <a:ext cx="498710" cy="4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611560" y="333725"/>
            <a:ext cx="540000" cy="540000"/>
            <a:chOff x="-1404664" y="1139595"/>
            <a:chExt cx="540000" cy="540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-1404664" y="1139595"/>
              <a:ext cx="540000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314684" y="116391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</a:p>
          </p:txBody>
        </p:sp>
      </p:grpSp>
      <p:pic>
        <p:nvPicPr>
          <p:cNvPr id="18" name="Picture 2" descr="D:\Работа\ССК\Описания деятельности\Картинки\Лого на русском длин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3" y="6453376"/>
            <a:ext cx="1347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2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3059</TotalTime>
  <Words>1620</Words>
  <Application>Microsoft Office PowerPoint</Application>
  <PresentationFormat>Экран (4:3)</PresentationFormat>
  <Paragraphs>171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Система мониторинга торгового холодильного оборудования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промышленных холодильников</dc:title>
  <dc:creator>Оксана В. Иванова</dc:creator>
  <cp:lastModifiedBy>Оксана В. Иванова</cp:lastModifiedBy>
  <cp:revision>173</cp:revision>
  <cp:lastPrinted>2016-02-05T13:17:05Z</cp:lastPrinted>
  <dcterms:created xsi:type="dcterms:W3CDTF">2016-01-29T13:24:37Z</dcterms:created>
  <dcterms:modified xsi:type="dcterms:W3CDTF">2016-04-08T07:17:57Z</dcterms:modified>
</cp:coreProperties>
</file>